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56" r:id="rId2"/>
    <p:sldId id="323" r:id="rId3"/>
    <p:sldId id="357" r:id="rId4"/>
    <p:sldId id="344" r:id="rId5"/>
    <p:sldId id="358" r:id="rId6"/>
    <p:sldId id="345" r:id="rId7"/>
    <p:sldId id="290" r:id="rId8"/>
    <p:sldId id="342" r:id="rId9"/>
    <p:sldId id="343" r:id="rId10"/>
    <p:sldId id="328" r:id="rId11"/>
    <p:sldId id="329" r:id="rId12"/>
    <p:sldId id="354" r:id="rId13"/>
    <p:sldId id="355" r:id="rId14"/>
    <p:sldId id="359" r:id="rId15"/>
    <p:sldId id="356" r:id="rId16"/>
    <p:sldId id="294" r:id="rId17"/>
    <p:sldId id="313" r:id="rId18"/>
    <p:sldId id="306" r:id="rId19"/>
    <p:sldId id="353" r:id="rId20"/>
    <p:sldId id="307" r:id="rId21"/>
    <p:sldId id="304" r:id="rId22"/>
    <p:sldId id="360" r:id="rId23"/>
    <p:sldId id="303" r:id="rId24"/>
    <p:sldId id="346" r:id="rId25"/>
    <p:sldId id="316" r:id="rId26"/>
    <p:sldId id="351" r:id="rId27"/>
  </p:sldIdLst>
  <p:sldSz cx="9144000" cy="6858000" type="screen4x3"/>
  <p:notesSz cx="6797675" cy="9926638"/>
  <p:embeddedFontLst>
    <p:embeddedFont>
      <p:font typeface="Caecilia LT Std Roman" panose="00000500000000000000" pitchFamily="50" charset="0"/>
      <p:regular r:id="rId29"/>
      <p:bold r:id="rId30"/>
      <p:italic r:id="rId31"/>
      <p:boldItalic r:id="rId32"/>
    </p:embeddedFont>
    <p:embeddedFont>
      <p:font typeface="BlockGothicRR DemiExtraCond" panose="00000400000000000000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484E"/>
    <a:srgbClr val="738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80" autoAdjust="0"/>
    <p:restoredTop sz="94934" autoAdjust="0"/>
  </p:normalViewPr>
  <p:slideViewPr>
    <p:cSldViewPr>
      <p:cViewPr varScale="1">
        <p:scale>
          <a:sx n="54" d="100"/>
          <a:sy n="54" d="100"/>
        </p:scale>
        <p:origin x="1240" y="3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ikbanken.dk/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15435161061982"/>
          <c:y val="6.7321951016698564E-2"/>
          <c:w val="0.85212844524533993"/>
          <c:h val="0.67414321957912393"/>
        </c:manualLayout>
      </c:layout>
      <c:lineChart>
        <c:grouping val="standard"/>
        <c:varyColors val="0"/>
        <c:ser>
          <c:idx val="0"/>
          <c:order val="0"/>
          <c:tx>
            <c:v>Landbrug, skovbrug og fiskeri 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'[2018101213836230156886NABB19.xlsx]NABB19'!$C$14:$BB$14</c:f>
              <c:strCache>
                <c:ptCount val="52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</c:strCache>
            </c:strRef>
          </c:cat>
          <c:val>
            <c:numRef>
              <c:f>'[2018101213836230156886NABB19.xlsx]NABB19'!$C$15:$BB$15</c:f>
              <c:numCache>
                <c:formatCode>General</c:formatCode>
                <c:ptCount val="52"/>
                <c:pt idx="0">
                  <c:v>298679</c:v>
                </c:pt>
                <c:pt idx="1">
                  <c:v>287460</c:v>
                </c:pt>
                <c:pt idx="2">
                  <c:v>275295</c:v>
                </c:pt>
                <c:pt idx="3">
                  <c:v>263447</c:v>
                </c:pt>
                <c:pt idx="4">
                  <c:v>250135</c:v>
                </c:pt>
                <c:pt idx="5">
                  <c:v>237010</c:v>
                </c:pt>
                <c:pt idx="6">
                  <c:v>229621</c:v>
                </c:pt>
                <c:pt idx="7">
                  <c:v>228219</c:v>
                </c:pt>
                <c:pt idx="8">
                  <c:v>221546</c:v>
                </c:pt>
                <c:pt idx="9">
                  <c:v>217226</c:v>
                </c:pt>
                <c:pt idx="10">
                  <c:v>215085</c:v>
                </c:pt>
                <c:pt idx="11">
                  <c:v>209505</c:v>
                </c:pt>
                <c:pt idx="12">
                  <c:v>202247</c:v>
                </c:pt>
                <c:pt idx="13">
                  <c:v>195698</c:v>
                </c:pt>
                <c:pt idx="14">
                  <c:v>187854</c:v>
                </c:pt>
                <c:pt idx="15">
                  <c:v>181000</c:v>
                </c:pt>
                <c:pt idx="16">
                  <c:v>179790</c:v>
                </c:pt>
                <c:pt idx="17">
                  <c:v>178228</c:v>
                </c:pt>
                <c:pt idx="18">
                  <c:v>174568</c:v>
                </c:pt>
                <c:pt idx="19">
                  <c:v>170053</c:v>
                </c:pt>
                <c:pt idx="20">
                  <c:v>164239</c:v>
                </c:pt>
                <c:pt idx="21">
                  <c:v>161917</c:v>
                </c:pt>
                <c:pt idx="22">
                  <c:v>148478</c:v>
                </c:pt>
                <c:pt idx="23">
                  <c:v>140826</c:v>
                </c:pt>
                <c:pt idx="24">
                  <c:v>133094</c:v>
                </c:pt>
                <c:pt idx="25">
                  <c:v>130064</c:v>
                </c:pt>
                <c:pt idx="26">
                  <c:v>127460</c:v>
                </c:pt>
                <c:pt idx="27">
                  <c:v>120867</c:v>
                </c:pt>
                <c:pt idx="28">
                  <c:v>112292</c:v>
                </c:pt>
                <c:pt idx="29">
                  <c:v>109395</c:v>
                </c:pt>
                <c:pt idx="30">
                  <c:v>104851</c:v>
                </c:pt>
                <c:pt idx="31">
                  <c:v>101316</c:v>
                </c:pt>
                <c:pt idx="32">
                  <c:v>97513</c:v>
                </c:pt>
                <c:pt idx="33">
                  <c:v>92869</c:v>
                </c:pt>
                <c:pt idx="34">
                  <c:v>89976</c:v>
                </c:pt>
                <c:pt idx="35">
                  <c:v>86982</c:v>
                </c:pt>
                <c:pt idx="36">
                  <c:v>86878</c:v>
                </c:pt>
                <c:pt idx="37">
                  <c:v>83919</c:v>
                </c:pt>
                <c:pt idx="38">
                  <c:v>79857</c:v>
                </c:pt>
                <c:pt idx="39">
                  <c:v>77722</c:v>
                </c:pt>
                <c:pt idx="40">
                  <c:v>75020</c:v>
                </c:pt>
                <c:pt idx="41">
                  <c:v>73398</c:v>
                </c:pt>
                <c:pt idx="42">
                  <c:v>74061</c:v>
                </c:pt>
                <c:pt idx="43">
                  <c:v>72181</c:v>
                </c:pt>
                <c:pt idx="44">
                  <c:v>70976</c:v>
                </c:pt>
                <c:pt idx="45">
                  <c:v>69934</c:v>
                </c:pt>
                <c:pt idx="46">
                  <c:v>69320</c:v>
                </c:pt>
                <c:pt idx="47">
                  <c:v>68814</c:v>
                </c:pt>
                <c:pt idx="48">
                  <c:v>70482</c:v>
                </c:pt>
                <c:pt idx="49">
                  <c:v>71896</c:v>
                </c:pt>
                <c:pt idx="50">
                  <c:v>72023</c:v>
                </c:pt>
                <c:pt idx="51">
                  <c:v>71818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48-4BF5-90AE-57B25D54B735}"/>
            </c:ext>
          </c:extLst>
        </c:ser>
        <c:ser>
          <c:idx val="1"/>
          <c:order val="1"/>
          <c:tx>
            <c:v>Industri </c:v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'[2018101213836230156886NABB19.xlsx]NABB19'!$C$14:$BB$14</c:f>
              <c:strCache>
                <c:ptCount val="52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</c:strCache>
            </c:strRef>
          </c:cat>
          <c:val>
            <c:numRef>
              <c:f>'[2018101213836230156886NABB19.xlsx]NABB19'!$C$16:$BB$16</c:f>
              <c:numCache>
                <c:formatCode>General</c:formatCode>
                <c:ptCount val="52"/>
                <c:pt idx="0">
                  <c:v>562182</c:v>
                </c:pt>
                <c:pt idx="1">
                  <c:v>536432</c:v>
                </c:pt>
                <c:pt idx="2">
                  <c:v>539390</c:v>
                </c:pt>
                <c:pt idx="3">
                  <c:v>552316</c:v>
                </c:pt>
                <c:pt idx="4">
                  <c:v>554482</c:v>
                </c:pt>
                <c:pt idx="5">
                  <c:v>529750</c:v>
                </c:pt>
                <c:pt idx="6">
                  <c:v>539599</c:v>
                </c:pt>
                <c:pt idx="7">
                  <c:v>545298</c:v>
                </c:pt>
                <c:pt idx="8">
                  <c:v>524382</c:v>
                </c:pt>
                <c:pt idx="9">
                  <c:v>479469</c:v>
                </c:pt>
                <c:pt idx="10">
                  <c:v>478256</c:v>
                </c:pt>
                <c:pt idx="11">
                  <c:v>471182</c:v>
                </c:pt>
                <c:pt idx="12">
                  <c:v>464118</c:v>
                </c:pt>
                <c:pt idx="13">
                  <c:v>465320</c:v>
                </c:pt>
                <c:pt idx="14">
                  <c:v>452512</c:v>
                </c:pt>
                <c:pt idx="15">
                  <c:v>435337</c:v>
                </c:pt>
                <c:pt idx="16">
                  <c:v>429085</c:v>
                </c:pt>
                <c:pt idx="17">
                  <c:v>427776</c:v>
                </c:pt>
                <c:pt idx="18">
                  <c:v>447641</c:v>
                </c:pt>
                <c:pt idx="19">
                  <c:v>468961</c:v>
                </c:pt>
                <c:pt idx="20">
                  <c:v>481577</c:v>
                </c:pt>
                <c:pt idx="21">
                  <c:v>469860</c:v>
                </c:pt>
                <c:pt idx="22">
                  <c:v>453269</c:v>
                </c:pt>
                <c:pt idx="23">
                  <c:v>447806</c:v>
                </c:pt>
                <c:pt idx="24">
                  <c:v>448737</c:v>
                </c:pt>
                <c:pt idx="25">
                  <c:v>440299</c:v>
                </c:pt>
                <c:pt idx="26">
                  <c:v>429542</c:v>
                </c:pt>
                <c:pt idx="27">
                  <c:v>417190</c:v>
                </c:pt>
                <c:pt idx="28">
                  <c:v>418773</c:v>
                </c:pt>
                <c:pt idx="29">
                  <c:v>429844</c:v>
                </c:pt>
                <c:pt idx="30">
                  <c:v>424880</c:v>
                </c:pt>
                <c:pt idx="31">
                  <c:v>419840</c:v>
                </c:pt>
                <c:pt idx="32">
                  <c:v>416425</c:v>
                </c:pt>
                <c:pt idx="33">
                  <c:v>406620</c:v>
                </c:pt>
                <c:pt idx="34">
                  <c:v>400889</c:v>
                </c:pt>
                <c:pt idx="35">
                  <c:v>403176</c:v>
                </c:pt>
                <c:pt idx="36">
                  <c:v>392591</c:v>
                </c:pt>
                <c:pt idx="37">
                  <c:v>375954</c:v>
                </c:pt>
                <c:pt idx="38">
                  <c:v>360409</c:v>
                </c:pt>
                <c:pt idx="39">
                  <c:v>353496</c:v>
                </c:pt>
                <c:pt idx="40">
                  <c:v>352220</c:v>
                </c:pt>
                <c:pt idx="41">
                  <c:v>361881</c:v>
                </c:pt>
                <c:pt idx="42">
                  <c:v>363567</c:v>
                </c:pt>
                <c:pt idx="43">
                  <c:v>317190</c:v>
                </c:pt>
                <c:pt idx="44">
                  <c:v>289022</c:v>
                </c:pt>
                <c:pt idx="45">
                  <c:v>288854</c:v>
                </c:pt>
                <c:pt idx="46">
                  <c:v>283335</c:v>
                </c:pt>
                <c:pt idx="47">
                  <c:v>278239</c:v>
                </c:pt>
                <c:pt idx="48">
                  <c:v>279648</c:v>
                </c:pt>
                <c:pt idx="49">
                  <c:v>283171</c:v>
                </c:pt>
                <c:pt idx="50">
                  <c:v>285842</c:v>
                </c:pt>
                <c:pt idx="51">
                  <c:v>290481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48-4BF5-90AE-57B25D54B735}"/>
            </c:ext>
          </c:extLst>
        </c:ser>
        <c:ser>
          <c:idx val="2"/>
          <c:order val="2"/>
          <c:tx>
            <c:strRef>
              <c:f>'[2018101213836230156886NABB19.xlsx]NABB19'!$B$17</c:f>
              <c:strCache>
                <c:ptCount val="1"/>
                <c:pt idx="0">
                  <c:v>Service 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'[2018101213836230156886NABB19.xlsx]NABB19'!$C$14:$BB$14</c:f>
              <c:strCache>
                <c:ptCount val="52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</c:strCache>
            </c:strRef>
          </c:cat>
          <c:val>
            <c:numRef>
              <c:f>'[2018101213836230156886NABB19.xlsx]NABB19'!$C$17:$BB$17</c:f>
              <c:numCache>
                <c:formatCode>General</c:formatCode>
                <c:ptCount val="52"/>
                <c:pt idx="0">
                  <c:v>186981</c:v>
                </c:pt>
                <c:pt idx="1">
                  <c:v>189554</c:v>
                </c:pt>
                <c:pt idx="2">
                  <c:v>191688</c:v>
                </c:pt>
                <c:pt idx="3">
                  <c:v>192486</c:v>
                </c:pt>
                <c:pt idx="4">
                  <c:v>196039</c:v>
                </c:pt>
                <c:pt idx="5">
                  <c:v>203011</c:v>
                </c:pt>
                <c:pt idx="6">
                  <c:v>206249</c:v>
                </c:pt>
                <c:pt idx="7">
                  <c:v>206633</c:v>
                </c:pt>
                <c:pt idx="8">
                  <c:v>207992</c:v>
                </c:pt>
                <c:pt idx="9">
                  <c:v>210314</c:v>
                </c:pt>
                <c:pt idx="10">
                  <c:v>208678</c:v>
                </c:pt>
                <c:pt idx="11">
                  <c:v>209392</c:v>
                </c:pt>
                <c:pt idx="12">
                  <c:v>218744</c:v>
                </c:pt>
                <c:pt idx="13">
                  <c:v>223937</c:v>
                </c:pt>
                <c:pt idx="14">
                  <c:v>230695</c:v>
                </c:pt>
                <c:pt idx="15">
                  <c:v>228874</c:v>
                </c:pt>
                <c:pt idx="16">
                  <c:v>229194</c:v>
                </c:pt>
                <c:pt idx="17">
                  <c:v>229585</c:v>
                </c:pt>
                <c:pt idx="18">
                  <c:v>231430</c:v>
                </c:pt>
                <c:pt idx="19">
                  <c:v>237581</c:v>
                </c:pt>
                <c:pt idx="20">
                  <c:v>246713</c:v>
                </c:pt>
                <c:pt idx="21">
                  <c:v>254023</c:v>
                </c:pt>
                <c:pt idx="22">
                  <c:v>264285</c:v>
                </c:pt>
                <c:pt idx="23">
                  <c:v>273207</c:v>
                </c:pt>
                <c:pt idx="24">
                  <c:v>273246</c:v>
                </c:pt>
                <c:pt idx="25">
                  <c:v>275091</c:v>
                </c:pt>
                <c:pt idx="26">
                  <c:v>268321</c:v>
                </c:pt>
                <c:pt idx="27">
                  <c:v>262353</c:v>
                </c:pt>
                <c:pt idx="28">
                  <c:v>275827</c:v>
                </c:pt>
                <c:pt idx="29">
                  <c:v>276253</c:v>
                </c:pt>
                <c:pt idx="30">
                  <c:v>284081</c:v>
                </c:pt>
                <c:pt idx="31">
                  <c:v>288350</c:v>
                </c:pt>
                <c:pt idx="32">
                  <c:v>296837</c:v>
                </c:pt>
                <c:pt idx="33">
                  <c:v>314794</c:v>
                </c:pt>
                <c:pt idx="34">
                  <c:v>326335</c:v>
                </c:pt>
                <c:pt idx="35">
                  <c:v>336511</c:v>
                </c:pt>
                <c:pt idx="36">
                  <c:v>339689</c:v>
                </c:pt>
                <c:pt idx="37">
                  <c:v>339375</c:v>
                </c:pt>
                <c:pt idx="38">
                  <c:v>341731</c:v>
                </c:pt>
                <c:pt idx="39">
                  <c:v>346822</c:v>
                </c:pt>
                <c:pt idx="40">
                  <c:v>361425</c:v>
                </c:pt>
                <c:pt idx="41">
                  <c:v>382091</c:v>
                </c:pt>
                <c:pt idx="42">
                  <c:v>382026</c:v>
                </c:pt>
                <c:pt idx="43">
                  <c:v>372830</c:v>
                </c:pt>
                <c:pt idx="44">
                  <c:v>365048</c:v>
                </c:pt>
                <c:pt idx="45">
                  <c:v>367286</c:v>
                </c:pt>
                <c:pt idx="46">
                  <c:v>364824</c:v>
                </c:pt>
                <c:pt idx="47">
                  <c:v>367124</c:v>
                </c:pt>
                <c:pt idx="48">
                  <c:v>373312</c:v>
                </c:pt>
                <c:pt idx="49">
                  <c:v>383542</c:v>
                </c:pt>
                <c:pt idx="50">
                  <c:v>391448</c:v>
                </c:pt>
                <c:pt idx="51">
                  <c:v>398860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48-4BF5-90AE-57B25D54B735}"/>
            </c:ext>
          </c:extLst>
        </c:ser>
        <c:ser>
          <c:idx val="3"/>
          <c:order val="3"/>
          <c:tx>
            <c:v>Videnservice 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'[2018101213836230156886NABB19.xlsx]NABB19'!$C$14:$BB$14</c:f>
              <c:strCache>
                <c:ptCount val="52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  <c:pt idx="50">
                  <c:v>2016</c:v>
                </c:pt>
                <c:pt idx="51">
                  <c:v>2017</c:v>
                </c:pt>
              </c:strCache>
            </c:strRef>
          </c:cat>
          <c:val>
            <c:numRef>
              <c:f>'[2018101213836230156886NABB19.xlsx]NABB19'!$C$18:$BB$18</c:f>
              <c:numCache>
                <c:formatCode>General</c:formatCode>
                <c:ptCount val="52"/>
                <c:pt idx="0">
                  <c:v>54446</c:v>
                </c:pt>
                <c:pt idx="1">
                  <c:v>55677</c:v>
                </c:pt>
                <c:pt idx="2">
                  <c:v>57593</c:v>
                </c:pt>
                <c:pt idx="3">
                  <c:v>59634</c:v>
                </c:pt>
                <c:pt idx="4">
                  <c:v>61947</c:v>
                </c:pt>
                <c:pt idx="5">
                  <c:v>63575</c:v>
                </c:pt>
                <c:pt idx="6">
                  <c:v>65170</c:v>
                </c:pt>
                <c:pt idx="7">
                  <c:v>65510</c:v>
                </c:pt>
                <c:pt idx="8">
                  <c:v>66576</c:v>
                </c:pt>
                <c:pt idx="9">
                  <c:v>66460</c:v>
                </c:pt>
                <c:pt idx="10">
                  <c:v>66653</c:v>
                </c:pt>
                <c:pt idx="11">
                  <c:v>69911</c:v>
                </c:pt>
                <c:pt idx="12">
                  <c:v>72508</c:v>
                </c:pt>
                <c:pt idx="13">
                  <c:v>74475</c:v>
                </c:pt>
                <c:pt idx="14">
                  <c:v>76250</c:v>
                </c:pt>
                <c:pt idx="15">
                  <c:v>75413</c:v>
                </c:pt>
                <c:pt idx="16">
                  <c:v>76053</c:v>
                </c:pt>
                <c:pt idx="17">
                  <c:v>74742</c:v>
                </c:pt>
                <c:pt idx="18">
                  <c:v>77159</c:v>
                </c:pt>
                <c:pt idx="19">
                  <c:v>81336</c:v>
                </c:pt>
                <c:pt idx="20">
                  <c:v>85324</c:v>
                </c:pt>
                <c:pt idx="21">
                  <c:v>88656</c:v>
                </c:pt>
                <c:pt idx="22">
                  <c:v>86860</c:v>
                </c:pt>
                <c:pt idx="23">
                  <c:v>93255</c:v>
                </c:pt>
                <c:pt idx="24">
                  <c:v>93924</c:v>
                </c:pt>
                <c:pt idx="25">
                  <c:v>94185</c:v>
                </c:pt>
                <c:pt idx="26">
                  <c:v>93211</c:v>
                </c:pt>
                <c:pt idx="27">
                  <c:v>94528</c:v>
                </c:pt>
                <c:pt idx="28">
                  <c:v>92296</c:v>
                </c:pt>
                <c:pt idx="29">
                  <c:v>96729</c:v>
                </c:pt>
                <c:pt idx="30">
                  <c:v>100754</c:v>
                </c:pt>
                <c:pt idx="31">
                  <c:v>104561</c:v>
                </c:pt>
                <c:pt idx="32">
                  <c:v>110097</c:v>
                </c:pt>
                <c:pt idx="33">
                  <c:v>115937</c:v>
                </c:pt>
                <c:pt idx="34">
                  <c:v>122978</c:v>
                </c:pt>
                <c:pt idx="35">
                  <c:v>127983</c:v>
                </c:pt>
                <c:pt idx="36">
                  <c:v>130120</c:v>
                </c:pt>
                <c:pt idx="37">
                  <c:v>131609</c:v>
                </c:pt>
                <c:pt idx="38">
                  <c:v>131139</c:v>
                </c:pt>
                <c:pt idx="39">
                  <c:v>138068</c:v>
                </c:pt>
                <c:pt idx="40">
                  <c:v>142259</c:v>
                </c:pt>
                <c:pt idx="41">
                  <c:v>150684</c:v>
                </c:pt>
                <c:pt idx="42">
                  <c:v>156644</c:v>
                </c:pt>
                <c:pt idx="43">
                  <c:v>156479</c:v>
                </c:pt>
                <c:pt idx="44">
                  <c:v>148580</c:v>
                </c:pt>
                <c:pt idx="45">
                  <c:v>145439</c:v>
                </c:pt>
                <c:pt idx="46">
                  <c:v>147610</c:v>
                </c:pt>
                <c:pt idx="47">
                  <c:v>151987</c:v>
                </c:pt>
                <c:pt idx="48">
                  <c:v>153184</c:v>
                </c:pt>
                <c:pt idx="49">
                  <c:v>158110</c:v>
                </c:pt>
                <c:pt idx="50">
                  <c:v>163671</c:v>
                </c:pt>
                <c:pt idx="51">
                  <c:v>168098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48-4BF5-90AE-57B25D54B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1292896"/>
        <c:axId val="471300440"/>
      </c:lineChart>
      <c:catAx>
        <c:axId val="47129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1300440"/>
        <c:crosses val="autoZero"/>
        <c:auto val="1"/>
        <c:lblAlgn val="ctr"/>
        <c:lblOffset val="100"/>
        <c:noMultiLvlLbl val="0"/>
      </c:catAx>
      <c:valAx>
        <c:axId val="47130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1292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>
        <c:manualLayout>
          <c:xMode val="edge"/>
          <c:yMode val="edge"/>
          <c:x val="1.6999994632468506E-2"/>
          <c:y val="0.90618205361164172"/>
          <c:w val="0.98060804593551043"/>
          <c:h val="9.30690817056206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b="1">
                <a:solidFill>
                  <a:sysClr val="windowText" lastClr="000000"/>
                </a:solidFill>
              </a:rPr>
              <a:t>Beboede 2 værelsers lejligheder i København </a:t>
            </a:r>
          </a:p>
          <a:p>
            <a:pPr>
              <a:defRPr/>
            </a:pPr>
            <a:r>
              <a:rPr lang="da-DK" sz="1100"/>
              <a:t>Kilde: www.statistikbanken.dk, tabel BOL52, BOL522 og BOL103 </a:t>
            </a:r>
          </a:p>
          <a:p>
            <a:pPr>
              <a:defRPr/>
            </a:pPr>
            <a:endParaRPr lang="da-DK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'[20181115112956232617500BOL52.xlsx]BOL52'!$B$4</c:f>
              <c:strCache>
                <c:ptCount val="1"/>
                <c:pt idx="0">
                  <c:v>2 værelser m køkken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'[20181115112956232617500BOL52.xlsx]BOL52'!$C$3:$AN$3</c:f>
              <c:strCache>
                <c:ptCount val="38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  <c:pt idx="25">
                  <c:v>2006</c:v>
                </c:pt>
                <c:pt idx="26">
                  <c:v>2007</c:v>
                </c:pt>
                <c:pt idx="27">
                  <c:v>2008</c:v>
                </c:pt>
                <c:pt idx="28">
                  <c:v>2009</c:v>
                </c:pt>
                <c:pt idx="29">
                  <c:v>2010</c:v>
                </c:pt>
                <c:pt idx="30">
                  <c:v>2011</c:v>
                </c:pt>
                <c:pt idx="31">
                  <c:v>2012</c:v>
                </c:pt>
                <c:pt idx="32">
                  <c:v>2013</c:v>
                </c:pt>
                <c:pt idx="33">
                  <c:v>2014</c:v>
                </c:pt>
                <c:pt idx="34">
                  <c:v>2015</c:v>
                </c:pt>
                <c:pt idx="35">
                  <c:v>2016</c:v>
                </c:pt>
                <c:pt idx="36">
                  <c:v>2017</c:v>
                </c:pt>
                <c:pt idx="37">
                  <c:v>2018</c:v>
                </c:pt>
              </c:strCache>
            </c:strRef>
          </c:cat>
          <c:val>
            <c:numRef>
              <c:f>'[20181115112956232617500BOL52.xlsx]BOL52'!$C$4:$AN$4</c:f>
              <c:numCache>
                <c:formatCode>General</c:formatCode>
                <c:ptCount val="38"/>
                <c:pt idx="0">
                  <c:v>107130</c:v>
                </c:pt>
                <c:pt idx="1">
                  <c:v>107431</c:v>
                </c:pt>
                <c:pt idx="2">
                  <c:v>107266</c:v>
                </c:pt>
                <c:pt idx="3">
                  <c:v>107531</c:v>
                </c:pt>
                <c:pt idx="4">
                  <c:v>106573</c:v>
                </c:pt>
                <c:pt idx="5">
                  <c:v>105762</c:v>
                </c:pt>
                <c:pt idx="6">
                  <c:v>105486</c:v>
                </c:pt>
                <c:pt idx="7">
                  <c:v>105086</c:v>
                </c:pt>
                <c:pt idx="8">
                  <c:v>104727</c:v>
                </c:pt>
                <c:pt idx="9">
                  <c:v>104392</c:v>
                </c:pt>
                <c:pt idx="10">
                  <c:v>104076</c:v>
                </c:pt>
                <c:pt idx="11">
                  <c:v>104141</c:v>
                </c:pt>
                <c:pt idx="12">
                  <c:v>104618</c:v>
                </c:pt>
                <c:pt idx="13">
                  <c:v>104992</c:v>
                </c:pt>
                <c:pt idx="14">
                  <c:v>105677</c:v>
                </c:pt>
                <c:pt idx="15">
                  <c:v>106280</c:v>
                </c:pt>
                <c:pt idx="16">
                  <c:v>107245</c:v>
                </c:pt>
                <c:pt idx="17">
                  <c:v>107386</c:v>
                </c:pt>
                <c:pt idx="18">
                  <c:v>107544</c:v>
                </c:pt>
                <c:pt idx="19">
                  <c:v>107344</c:v>
                </c:pt>
                <c:pt idx="20">
                  <c:v>106962</c:v>
                </c:pt>
                <c:pt idx="21">
                  <c:v>106436</c:v>
                </c:pt>
                <c:pt idx="22">
                  <c:v>105276</c:v>
                </c:pt>
                <c:pt idx="23">
                  <c:v>104117</c:v>
                </c:pt>
                <c:pt idx="24">
                  <c:v>103327</c:v>
                </c:pt>
                <c:pt idx="25">
                  <c:v>102471</c:v>
                </c:pt>
                <c:pt idx="26">
                  <c:v>101386</c:v>
                </c:pt>
                <c:pt idx="27">
                  <c:v>100739</c:v>
                </c:pt>
                <c:pt idx="28">
                  <c:v>100457</c:v>
                </c:pt>
                <c:pt idx="29">
                  <c:v>100403</c:v>
                </c:pt>
                <c:pt idx="30">
                  <c:v>101142</c:v>
                </c:pt>
                <c:pt idx="31">
                  <c:v>101909</c:v>
                </c:pt>
                <c:pt idx="32">
                  <c:v>102601</c:v>
                </c:pt>
                <c:pt idx="33">
                  <c:v>102902</c:v>
                </c:pt>
                <c:pt idx="34">
                  <c:v>103385</c:v>
                </c:pt>
                <c:pt idx="35">
                  <c:v>103785</c:v>
                </c:pt>
                <c:pt idx="36">
                  <c:v>104341</c:v>
                </c:pt>
                <c:pt idx="37">
                  <c:v>104805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E0-4924-8E13-7E825301C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3734696"/>
        <c:axId val="503734368"/>
      </c:areaChart>
      <c:catAx>
        <c:axId val="503734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03734368"/>
        <c:crosses val="autoZero"/>
        <c:auto val="1"/>
        <c:lblAlgn val="ctr"/>
        <c:lblOffset val="100"/>
        <c:noMultiLvlLbl val="0"/>
      </c:catAx>
      <c:valAx>
        <c:axId val="50373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03734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b="1">
                <a:solidFill>
                  <a:schemeClr val="tx1"/>
                </a:solidFill>
              </a:rPr>
              <a:t>Årsag</a:t>
            </a:r>
            <a:r>
              <a:rPr lang="da-DK" sz="2000" b="1" baseline="0">
                <a:solidFill>
                  <a:schemeClr val="tx1"/>
                </a:solidFill>
              </a:rPr>
              <a:t> til ændringer i Københavns folketal </a:t>
            </a:r>
            <a:endParaRPr lang="da-DK" sz="2000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'[20181115154224232636796BEV107.xlsx]BEV107'!$B$4</c:f>
              <c:strCache>
                <c:ptCount val="1"/>
                <c:pt idx="0">
                  <c:v>Fødselsoverskud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'[20181115154224232636796BEV107.xlsx]BEV107'!$C$3:$AO$3</c:f>
              <c:strCache>
                <c:ptCount val="39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</c:strCache>
            </c:strRef>
          </c:cat>
          <c:val>
            <c:numRef>
              <c:f>'[20181115154224232636796BEV107.xlsx]BEV107'!$C$4:$AO$4</c:f>
              <c:numCache>
                <c:formatCode>General</c:formatCode>
                <c:ptCount val="39"/>
                <c:pt idx="0">
                  <c:v>-4421</c:v>
                </c:pt>
                <c:pt idx="1">
                  <c:v>-4384</c:v>
                </c:pt>
                <c:pt idx="2">
                  <c:v>-4729</c:v>
                </c:pt>
                <c:pt idx="3">
                  <c:v>-4468</c:v>
                </c:pt>
                <c:pt idx="4">
                  <c:v>-4603</c:v>
                </c:pt>
                <c:pt idx="5">
                  <c:v>-4597</c:v>
                </c:pt>
                <c:pt idx="6">
                  <c:v>-4154</c:v>
                </c:pt>
                <c:pt idx="7">
                  <c:v>-4027</c:v>
                </c:pt>
                <c:pt idx="8">
                  <c:v>-3464</c:v>
                </c:pt>
                <c:pt idx="9">
                  <c:v>-3187</c:v>
                </c:pt>
                <c:pt idx="10">
                  <c:v>-2348</c:v>
                </c:pt>
                <c:pt idx="11">
                  <c:v>-2359</c:v>
                </c:pt>
                <c:pt idx="12">
                  <c:v>-1959</c:v>
                </c:pt>
                <c:pt idx="13">
                  <c:v>-1342</c:v>
                </c:pt>
                <c:pt idx="14">
                  <c:v>-1524</c:v>
                </c:pt>
                <c:pt idx="15">
                  <c:v>-449</c:v>
                </c:pt>
                <c:pt idx="16">
                  <c:v>-669</c:v>
                </c:pt>
                <c:pt idx="17">
                  <c:v>-76</c:v>
                </c:pt>
                <c:pt idx="18">
                  <c:v>484</c:v>
                </c:pt>
                <c:pt idx="19">
                  <c:v>849</c:v>
                </c:pt>
                <c:pt idx="20">
                  <c:v>1212</c:v>
                </c:pt>
                <c:pt idx="21">
                  <c:v>1848</c:v>
                </c:pt>
                <c:pt idx="22">
                  <c:v>1981</c:v>
                </c:pt>
                <c:pt idx="23">
                  <c:v>2044</c:v>
                </c:pt>
                <c:pt idx="24">
                  <c:v>2431</c:v>
                </c:pt>
                <c:pt idx="25">
                  <c:v>2585</c:v>
                </c:pt>
                <c:pt idx="26">
                  <c:v>2590</c:v>
                </c:pt>
                <c:pt idx="27">
                  <c:v>3088</c:v>
                </c:pt>
                <c:pt idx="28">
                  <c:v>3453</c:v>
                </c:pt>
                <c:pt idx="29">
                  <c:v>3842</c:v>
                </c:pt>
                <c:pt idx="30">
                  <c:v>4151</c:v>
                </c:pt>
                <c:pt idx="31">
                  <c:v>4822</c:v>
                </c:pt>
                <c:pt idx="32">
                  <c:v>4874</c:v>
                </c:pt>
                <c:pt idx="33">
                  <c:v>4926</c:v>
                </c:pt>
                <c:pt idx="34">
                  <c:v>4794</c:v>
                </c:pt>
                <c:pt idx="35">
                  <c:v>5391</c:v>
                </c:pt>
                <c:pt idx="36">
                  <c:v>5770</c:v>
                </c:pt>
                <c:pt idx="37">
                  <c:v>6270</c:v>
                </c:pt>
                <c:pt idx="38">
                  <c:v>6409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06-4341-9BF4-55C30500E890}"/>
            </c:ext>
          </c:extLst>
        </c:ser>
        <c:ser>
          <c:idx val="1"/>
          <c:order val="1"/>
          <c:tx>
            <c:strRef>
              <c:f>'[20181115154224232636796BEV107.xlsx]BEV107'!$B$5</c:f>
              <c:strCache>
                <c:ptCount val="1"/>
                <c:pt idx="0">
                  <c:v>Nettotilflyttede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'[20181115154224232636796BEV107.xlsx]BEV107'!$C$3:$AO$3</c:f>
              <c:strCache>
                <c:ptCount val="39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</c:strCache>
            </c:strRef>
          </c:cat>
          <c:val>
            <c:numRef>
              <c:f>'[20181115154224232636796BEV107.xlsx]BEV107'!$C$5:$AO$5</c:f>
              <c:numCache>
                <c:formatCode>General</c:formatCode>
                <c:ptCount val="39"/>
                <c:pt idx="0">
                  <c:v>-4558</c:v>
                </c:pt>
                <c:pt idx="1">
                  <c:v>-924</c:v>
                </c:pt>
                <c:pt idx="2">
                  <c:v>1435</c:v>
                </c:pt>
                <c:pt idx="3">
                  <c:v>417</c:v>
                </c:pt>
                <c:pt idx="4">
                  <c:v>864</c:v>
                </c:pt>
                <c:pt idx="5">
                  <c:v>-806</c:v>
                </c:pt>
                <c:pt idx="6">
                  <c:v>-2546</c:v>
                </c:pt>
                <c:pt idx="7">
                  <c:v>-941</c:v>
                </c:pt>
                <c:pt idx="8">
                  <c:v>1158</c:v>
                </c:pt>
                <c:pt idx="9">
                  <c:v>2470</c:v>
                </c:pt>
                <c:pt idx="10">
                  <c:v>571</c:v>
                </c:pt>
                <c:pt idx="11">
                  <c:v>-1521</c:v>
                </c:pt>
                <c:pt idx="12">
                  <c:v>383</c:v>
                </c:pt>
                <c:pt idx="13">
                  <c:v>1679</c:v>
                </c:pt>
                <c:pt idx="14">
                  <c:v>837</c:v>
                </c:pt>
                <c:pt idx="15">
                  <c:v>2636</c:v>
                </c:pt>
                <c:pt idx="16">
                  <c:v>3203</c:v>
                </c:pt>
                <c:pt idx="17">
                  <c:v>4379</c:v>
                </c:pt>
                <c:pt idx="18">
                  <c:v>1843</c:v>
                </c:pt>
                <c:pt idx="19">
                  <c:v>1091</c:v>
                </c:pt>
                <c:pt idx="20">
                  <c:v>1705</c:v>
                </c:pt>
                <c:pt idx="21">
                  <c:v>918</c:v>
                </c:pt>
                <c:pt idx="22">
                  <c:v>-379</c:v>
                </c:pt>
                <c:pt idx="23">
                  <c:v>-1561</c:v>
                </c:pt>
                <c:pt idx="24">
                  <c:v>-1721</c:v>
                </c:pt>
                <c:pt idx="25">
                  <c:v>-2291</c:v>
                </c:pt>
                <c:pt idx="26">
                  <c:v>-3582</c:v>
                </c:pt>
                <c:pt idx="27">
                  <c:v>-1348</c:v>
                </c:pt>
                <c:pt idx="28">
                  <c:v>-378</c:v>
                </c:pt>
                <c:pt idx="29">
                  <c:v>172</c:v>
                </c:pt>
                <c:pt idx="30">
                  <c:v>2160</c:v>
                </c:pt>
                <c:pt idx="31">
                  <c:v>2576</c:v>
                </c:pt>
                <c:pt idx="32">
                  <c:v>4353</c:v>
                </c:pt>
                <c:pt idx="33">
                  <c:v>3377</c:v>
                </c:pt>
                <c:pt idx="34">
                  <c:v>1925</c:v>
                </c:pt>
                <c:pt idx="35">
                  <c:v>764</c:v>
                </c:pt>
                <c:pt idx="36">
                  <c:v>-211</c:v>
                </c:pt>
                <c:pt idx="37">
                  <c:v>436</c:v>
                </c:pt>
                <c:pt idx="38">
                  <c:v>-337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06-4341-9BF4-55C30500E890}"/>
            </c:ext>
          </c:extLst>
        </c:ser>
        <c:ser>
          <c:idx val="2"/>
          <c:order val="2"/>
          <c:tx>
            <c:strRef>
              <c:f>'[20181115154224232636796BEV107.xlsx]BEV107'!$B$6</c:f>
              <c:strCache>
                <c:ptCount val="1"/>
                <c:pt idx="0">
                  <c:v>Nettoindvandrede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'[20181115154224232636796BEV107.xlsx]BEV107'!$C$3:$AO$3</c:f>
              <c:strCache>
                <c:ptCount val="39"/>
                <c:pt idx="0">
                  <c:v>1979</c:v>
                </c:pt>
                <c:pt idx="1">
                  <c:v>1980</c:v>
                </c:pt>
                <c:pt idx="2">
                  <c:v>1981</c:v>
                </c:pt>
                <c:pt idx="3">
                  <c:v>1982</c:v>
                </c:pt>
                <c:pt idx="4">
                  <c:v>1983</c:v>
                </c:pt>
                <c:pt idx="5">
                  <c:v>1984</c:v>
                </c:pt>
                <c:pt idx="6">
                  <c:v>1985</c:v>
                </c:pt>
                <c:pt idx="7">
                  <c:v>1986</c:v>
                </c:pt>
                <c:pt idx="8">
                  <c:v>1987</c:v>
                </c:pt>
                <c:pt idx="9">
                  <c:v>1988</c:v>
                </c:pt>
                <c:pt idx="10">
                  <c:v>1989</c:v>
                </c:pt>
                <c:pt idx="11">
                  <c:v>1990</c:v>
                </c:pt>
                <c:pt idx="12">
                  <c:v>1991</c:v>
                </c:pt>
                <c:pt idx="13">
                  <c:v>1992</c:v>
                </c:pt>
                <c:pt idx="14">
                  <c:v>1993</c:v>
                </c:pt>
                <c:pt idx="15">
                  <c:v>1994</c:v>
                </c:pt>
                <c:pt idx="16">
                  <c:v>1995</c:v>
                </c:pt>
                <c:pt idx="17">
                  <c:v>1996</c:v>
                </c:pt>
                <c:pt idx="18">
                  <c:v>1997</c:v>
                </c:pt>
                <c:pt idx="19">
                  <c:v>1998</c:v>
                </c:pt>
                <c:pt idx="20">
                  <c:v>1999</c:v>
                </c:pt>
                <c:pt idx="21">
                  <c:v>2000</c:v>
                </c:pt>
                <c:pt idx="22">
                  <c:v>2001</c:v>
                </c:pt>
                <c:pt idx="23">
                  <c:v>2002</c:v>
                </c:pt>
                <c:pt idx="24">
                  <c:v>2003</c:v>
                </c:pt>
                <c:pt idx="25">
                  <c:v>2004</c:v>
                </c:pt>
                <c:pt idx="26">
                  <c:v>2005</c:v>
                </c:pt>
                <c:pt idx="27">
                  <c:v>2006</c:v>
                </c:pt>
                <c:pt idx="28">
                  <c:v>2007</c:v>
                </c:pt>
                <c:pt idx="29">
                  <c:v>2008</c:v>
                </c:pt>
                <c:pt idx="30">
                  <c:v>2009</c:v>
                </c:pt>
                <c:pt idx="31">
                  <c:v>2010</c:v>
                </c:pt>
                <c:pt idx="32">
                  <c:v>2011</c:v>
                </c:pt>
                <c:pt idx="33">
                  <c:v>2012</c:v>
                </c:pt>
                <c:pt idx="34">
                  <c:v>2013</c:v>
                </c:pt>
                <c:pt idx="35">
                  <c:v>2014</c:v>
                </c:pt>
                <c:pt idx="36">
                  <c:v>2015</c:v>
                </c:pt>
                <c:pt idx="37">
                  <c:v>2016</c:v>
                </c:pt>
                <c:pt idx="38">
                  <c:v>2017</c:v>
                </c:pt>
              </c:strCache>
            </c:strRef>
          </c:cat>
          <c:val>
            <c:numRef>
              <c:f>'[20181115154224232636796BEV107.xlsx]BEV107'!$C$6:$AO$6</c:f>
              <c:numCache>
                <c:formatCode>General</c:formatCode>
                <c:ptCount val="39"/>
                <c:pt idx="0">
                  <c:v>1711</c:v>
                </c:pt>
                <c:pt idx="1">
                  <c:v>127</c:v>
                </c:pt>
                <c:pt idx="2">
                  <c:v>14</c:v>
                </c:pt>
                <c:pt idx="3">
                  <c:v>-13</c:v>
                </c:pt>
                <c:pt idx="4">
                  <c:v>-8</c:v>
                </c:pt>
                <c:pt idx="5">
                  <c:v>982</c:v>
                </c:pt>
                <c:pt idx="6">
                  <c:v>993</c:v>
                </c:pt>
                <c:pt idx="7">
                  <c:v>1460</c:v>
                </c:pt>
                <c:pt idx="8">
                  <c:v>1188</c:v>
                </c:pt>
                <c:pt idx="9">
                  <c:v>-268</c:v>
                </c:pt>
                <c:pt idx="10">
                  <c:v>394</c:v>
                </c:pt>
                <c:pt idx="11">
                  <c:v>1682</c:v>
                </c:pt>
                <c:pt idx="12">
                  <c:v>1307</c:v>
                </c:pt>
                <c:pt idx="13">
                  <c:v>1102</c:v>
                </c:pt>
                <c:pt idx="14">
                  <c:v>1584</c:v>
                </c:pt>
                <c:pt idx="15">
                  <c:v>1558</c:v>
                </c:pt>
                <c:pt idx="16">
                  <c:v>2727</c:v>
                </c:pt>
                <c:pt idx="17">
                  <c:v>2453</c:v>
                </c:pt>
                <c:pt idx="18">
                  <c:v>1841</c:v>
                </c:pt>
                <c:pt idx="19">
                  <c:v>1255</c:v>
                </c:pt>
                <c:pt idx="20">
                  <c:v>1320</c:v>
                </c:pt>
                <c:pt idx="21">
                  <c:v>516</c:v>
                </c:pt>
                <c:pt idx="22">
                  <c:v>-40</c:v>
                </c:pt>
                <c:pt idx="23">
                  <c:v>194</c:v>
                </c:pt>
                <c:pt idx="24">
                  <c:v>-243</c:v>
                </c:pt>
                <c:pt idx="25">
                  <c:v>100</c:v>
                </c:pt>
                <c:pt idx="26">
                  <c:v>-223</c:v>
                </c:pt>
                <c:pt idx="27">
                  <c:v>814</c:v>
                </c:pt>
                <c:pt idx="28">
                  <c:v>3527</c:v>
                </c:pt>
                <c:pt idx="29">
                  <c:v>4728</c:v>
                </c:pt>
                <c:pt idx="30">
                  <c:v>4031</c:v>
                </c:pt>
                <c:pt idx="31">
                  <c:v>3862</c:v>
                </c:pt>
                <c:pt idx="32">
                  <c:v>986</c:v>
                </c:pt>
                <c:pt idx="33">
                  <c:v>3011</c:v>
                </c:pt>
                <c:pt idx="34">
                  <c:v>4784</c:v>
                </c:pt>
                <c:pt idx="35">
                  <c:v>5112</c:v>
                </c:pt>
                <c:pt idx="36">
                  <c:v>6023</c:v>
                </c:pt>
                <c:pt idx="37">
                  <c:v>4446</c:v>
                </c:pt>
                <c:pt idx="38">
                  <c:v>4722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06-4341-9BF4-55C30500E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9314064"/>
        <c:axId val="709314720"/>
      </c:barChart>
      <c:catAx>
        <c:axId val="70931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09314720"/>
        <c:crosses val="autoZero"/>
        <c:auto val="1"/>
        <c:lblAlgn val="ctr"/>
        <c:lblOffset val="100"/>
        <c:noMultiLvlLbl val="0"/>
      </c:catAx>
      <c:valAx>
        <c:axId val="709314720"/>
        <c:scaling>
          <c:orientation val="minMax"/>
          <c:max val="12500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0931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000" b="1" dirty="0">
                <a:solidFill>
                  <a:sysClr val="windowText" lastClr="000000"/>
                </a:solidFill>
              </a:rPr>
              <a:t>Befolkningsændringer i Aarhus kommune 2006-2017 </a:t>
            </a:r>
          </a:p>
          <a:p>
            <a:pPr>
              <a:defRPr/>
            </a:pPr>
            <a:r>
              <a:rPr lang="da-DK" sz="1200" dirty="0">
                <a:solidFill>
                  <a:sysClr val="windowText" lastClr="000000"/>
                </a:solidFill>
              </a:rPr>
              <a:t>www.statistikbanken.dk, tabel BEV</a:t>
            </a:r>
            <a:r>
              <a:rPr lang="da-DK" sz="1200" baseline="0" dirty="0">
                <a:solidFill>
                  <a:sysClr val="windowText" lastClr="000000"/>
                </a:solidFill>
              </a:rPr>
              <a:t>107</a:t>
            </a:r>
            <a:endParaRPr lang="da-DK" sz="120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'[201914125328236349100BEV107.xlsx]BEV107'!$A$4</c:f>
              <c:strCache>
                <c:ptCount val="1"/>
                <c:pt idx="0">
                  <c:v>Fødselsoverskud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'[201914125328236349100BEV107.xlsx]BEV107'!$B$3:$M$3</c:f>
              <c:strCach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strCache>
            </c:strRef>
          </c:cat>
          <c:val>
            <c:numRef>
              <c:f>'[201914125328236349100BEV107.xlsx]BEV107'!$B$4:$M$4</c:f>
              <c:numCache>
                <c:formatCode>General</c:formatCode>
                <c:ptCount val="12"/>
                <c:pt idx="0">
                  <c:v>1763</c:v>
                </c:pt>
                <c:pt idx="1">
                  <c:v>1576</c:v>
                </c:pt>
                <c:pt idx="2">
                  <c:v>1599</c:v>
                </c:pt>
                <c:pt idx="3">
                  <c:v>1689</c:v>
                </c:pt>
                <c:pt idx="4">
                  <c:v>1770</c:v>
                </c:pt>
                <c:pt idx="5">
                  <c:v>1841</c:v>
                </c:pt>
                <c:pt idx="6">
                  <c:v>1633</c:v>
                </c:pt>
                <c:pt idx="7">
                  <c:v>1633</c:v>
                </c:pt>
                <c:pt idx="8">
                  <c:v>1904</c:v>
                </c:pt>
                <c:pt idx="9">
                  <c:v>2121</c:v>
                </c:pt>
                <c:pt idx="10">
                  <c:v>2426</c:v>
                </c:pt>
                <c:pt idx="11">
                  <c:v>2166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61-4E49-A8B8-A0FB040201E5}"/>
            </c:ext>
          </c:extLst>
        </c:ser>
        <c:ser>
          <c:idx val="1"/>
          <c:order val="1"/>
          <c:tx>
            <c:strRef>
              <c:f>'[201914125328236349100BEV107.xlsx]BEV107'!$A$5</c:f>
              <c:strCache>
                <c:ptCount val="1"/>
                <c:pt idx="0">
                  <c:v>Nettotilflyttede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'[201914125328236349100BEV107.xlsx]BEV107'!$B$3:$M$3</c:f>
              <c:strCach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strCache>
            </c:strRef>
          </c:cat>
          <c:val>
            <c:numRef>
              <c:f>'[201914125328236349100BEV107.xlsx]BEV107'!$B$5:$M$5</c:f>
              <c:numCache>
                <c:formatCode>General</c:formatCode>
                <c:ptCount val="12"/>
                <c:pt idx="0">
                  <c:v>-1742</c:v>
                </c:pt>
                <c:pt idx="1">
                  <c:v>-565</c:v>
                </c:pt>
                <c:pt idx="2">
                  <c:v>860</c:v>
                </c:pt>
                <c:pt idx="3">
                  <c:v>1942</c:v>
                </c:pt>
                <c:pt idx="4">
                  <c:v>1265</c:v>
                </c:pt>
                <c:pt idx="5">
                  <c:v>1064</c:v>
                </c:pt>
                <c:pt idx="6">
                  <c:v>1536</c:v>
                </c:pt>
                <c:pt idx="7">
                  <c:v>2015</c:v>
                </c:pt>
                <c:pt idx="8">
                  <c:v>448</c:v>
                </c:pt>
                <c:pt idx="9">
                  <c:v>382</c:v>
                </c:pt>
                <c:pt idx="10">
                  <c:v>859</c:v>
                </c:pt>
                <c:pt idx="11">
                  <c:v>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61-4E49-A8B8-A0FB040201E5}"/>
            </c:ext>
          </c:extLst>
        </c:ser>
        <c:ser>
          <c:idx val="2"/>
          <c:order val="2"/>
          <c:tx>
            <c:strRef>
              <c:f>'[201914125328236349100BEV107.xlsx]BEV107'!$A$6</c:f>
              <c:strCache>
                <c:ptCount val="1"/>
                <c:pt idx="0">
                  <c:v>Nettoindvandrede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'[201914125328236349100BEV107.xlsx]BEV107'!$B$3:$M$3</c:f>
              <c:strCach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strCache>
            </c:strRef>
          </c:cat>
          <c:val>
            <c:numRef>
              <c:f>'[201914125328236349100BEV107.xlsx]BEV107'!$B$6:$M$6</c:f>
              <c:numCache>
                <c:formatCode>General</c:formatCode>
                <c:ptCount val="12"/>
                <c:pt idx="0">
                  <c:v>659</c:v>
                </c:pt>
                <c:pt idx="1">
                  <c:v>1571</c:v>
                </c:pt>
                <c:pt idx="2">
                  <c:v>1586</c:v>
                </c:pt>
                <c:pt idx="3">
                  <c:v>399</c:v>
                </c:pt>
                <c:pt idx="4">
                  <c:v>1250</c:v>
                </c:pt>
                <c:pt idx="5">
                  <c:v>635</c:v>
                </c:pt>
                <c:pt idx="6">
                  <c:v>1334</c:v>
                </c:pt>
                <c:pt idx="7">
                  <c:v>1155</c:v>
                </c:pt>
                <c:pt idx="8">
                  <c:v>386</c:v>
                </c:pt>
                <c:pt idx="9">
                  <c:v>1883</c:v>
                </c:pt>
                <c:pt idx="10">
                  <c:v>1752</c:v>
                </c:pt>
                <c:pt idx="11">
                  <c:v>1615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61-4E49-A8B8-A0FB040201E5}"/>
            </c:ext>
          </c:extLst>
        </c:ser>
        <c:ser>
          <c:idx val="3"/>
          <c:order val="3"/>
          <c:tx>
            <c:strRef>
              <c:f>'[201914125328236349100BEV107.xlsx]BEV107'!$A$7</c:f>
              <c:strCache>
                <c:ptCount val="1"/>
                <c:pt idx="0">
                  <c:v>Korrektioner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'[201914125328236349100BEV107.xlsx]BEV107'!$B$3:$M$3</c:f>
              <c:strCach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strCache>
            </c:strRef>
          </c:cat>
          <c:val>
            <c:numRef>
              <c:f>'[201914125328236349100BEV107.xlsx]BEV107'!$B$7:$M$7</c:f>
              <c:numCache>
                <c:formatCode>General</c:formatCode>
                <c:ptCount val="12"/>
                <c:pt idx="0">
                  <c:v>-23</c:v>
                </c:pt>
                <c:pt idx="1">
                  <c:v>-214</c:v>
                </c:pt>
                <c:pt idx="2">
                  <c:v>35</c:v>
                </c:pt>
                <c:pt idx="3">
                  <c:v>2</c:v>
                </c:pt>
                <c:pt idx="4">
                  <c:v>21</c:v>
                </c:pt>
                <c:pt idx="5">
                  <c:v>49</c:v>
                </c:pt>
                <c:pt idx="6">
                  <c:v>46</c:v>
                </c:pt>
                <c:pt idx="7">
                  <c:v>-4</c:v>
                </c:pt>
                <c:pt idx="8">
                  <c:v>-385</c:v>
                </c:pt>
                <c:pt idx="9">
                  <c:v>7</c:v>
                </c:pt>
                <c:pt idx="10">
                  <c:v>8</c:v>
                </c:pt>
                <c:pt idx="11">
                  <c:v>-27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61-4E49-A8B8-A0FB04020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6896000"/>
        <c:axId val="466900264"/>
      </c:barChart>
      <c:catAx>
        <c:axId val="46689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6900264"/>
        <c:crosses val="autoZero"/>
        <c:auto val="1"/>
        <c:lblAlgn val="ctr"/>
        <c:lblOffset val="100"/>
        <c:noMultiLvlLbl val="0"/>
      </c:catAx>
      <c:valAx>
        <c:axId val="466900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689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0513945711981149E-2"/>
          <c:y val="0.8871501021373609"/>
          <c:w val="0.90187262749992581"/>
          <c:h val="0.100400298725027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>
                <a:solidFill>
                  <a:sysClr val="windowText" lastClr="000000"/>
                </a:solidFill>
              </a:rPr>
              <a:t>Københavns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000" b="1" baseline="0" dirty="0" err="1">
                <a:solidFill>
                  <a:sysClr val="windowText" lastClr="000000"/>
                </a:solidFill>
              </a:rPr>
              <a:t>kommunes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000" b="1" baseline="0" dirty="0" err="1">
                <a:solidFill>
                  <a:sysClr val="windowText" lastClr="000000"/>
                </a:solidFill>
              </a:rPr>
              <a:t>andel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000" b="1" baseline="0" dirty="0" err="1">
                <a:solidFill>
                  <a:sysClr val="windowText" lastClr="000000"/>
                </a:solidFill>
              </a:rPr>
              <a:t>af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000" b="1" baseline="0" dirty="0" err="1">
                <a:solidFill>
                  <a:sysClr val="windowText" lastClr="000000"/>
                </a:solidFill>
              </a:rPr>
              <a:t>Danmarks</a:t>
            </a:r>
            <a:r>
              <a:rPr lang="en-US" sz="20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000" b="1" baseline="0" dirty="0" err="1">
                <a:solidFill>
                  <a:sysClr val="windowText" lastClr="000000"/>
                </a:solidFill>
              </a:rPr>
              <a:t>befolkning</a:t>
            </a:r>
            <a:endParaRPr lang="en-US" sz="2000" b="1" baseline="0" dirty="0">
              <a:solidFill>
                <a:sysClr val="windowText" lastClr="000000"/>
              </a:solidFill>
            </a:endParaRPr>
          </a:p>
          <a:p>
            <a:pPr>
              <a:defRPr/>
            </a:pPr>
            <a:r>
              <a:rPr lang="en-US" sz="1100" b="1" baseline="0" dirty="0">
                <a:solidFill>
                  <a:sysClr val="windowText" lastClr="000000"/>
                </a:solidFill>
              </a:rPr>
              <a:t>www.statistikbanken.dk, </a:t>
            </a:r>
            <a:r>
              <a:rPr lang="en-US" sz="1100" b="1" baseline="0" dirty="0" err="1">
                <a:solidFill>
                  <a:sysClr val="windowText" lastClr="000000"/>
                </a:solidFill>
              </a:rPr>
              <a:t>tabel</a:t>
            </a:r>
            <a:r>
              <a:rPr lang="en-US" sz="1100" b="1" baseline="0" dirty="0">
                <a:solidFill>
                  <a:sysClr val="windowText" lastClr="000000"/>
                </a:solidFill>
              </a:rPr>
              <a:t> FOLK1A </a:t>
            </a:r>
            <a:r>
              <a:rPr lang="en-US" sz="1100" b="1" baseline="0" dirty="0" err="1">
                <a:solidFill>
                  <a:sysClr val="windowText" lastClr="000000"/>
                </a:solidFill>
              </a:rPr>
              <a:t>m.fl</a:t>
            </a:r>
            <a:r>
              <a:rPr lang="en-US" sz="1100" b="1" baseline="0" dirty="0">
                <a:solidFill>
                  <a:sysClr val="windowText" lastClr="000000"/>
                </a:solidFill>
              </a:rPr>
              <a:t>.  </a:t>
            </a:r>
            <a:endParaRPr lang="en-US" sz="1100" b="1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218659760368673"/>
          <c:y val="2.2858255648362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7035041699722719"/>
          <c:y val="0.22935971872395725"/>
          <c:w val="0.76141299937488394"/>
          <c:h val="0.59242523332742825"/>
        </c:manualLayout>
      </c:layout>
      <c:lineChart>
        <c:grouping val="standard"/>
        <c:varyColors val="0"/>
        <c:ser>
          <c:idx val="0"/>
          <c:order val="0"/>
          <c:tx>
            <c:strRef>
              <c:f>FOLK1A!$D$7</c:f>
              <c:strCache>
                <c:ptCount val="1"/>
                <c:pt idx="0">
                  <c:v>København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14187981529109234"/>
                  <c:y val="4.1806643211381493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</c:trendlineLbl>
          </c:trendline>
          <c:cat>
            <c:strRef>
              <c:f>FOLK1A!$E$6:$AX$6</c:f>
              <c:strCache>
                <c:ptCount val="46"/>
                <c:pt idx="0">
                  <c:v>2007K2</c:v>
                </c:pt>
                <c:pt idx="1">
                  <c:v>2007K3</c:v>
                </c:pt>
                <c:pt idx="2">
                  <c:v>2007K4</c:v>
                </c:pt>
                <c:pt idx="3">
                  <c:v>2008K1</c:v>
                </c:pt>
                <c:pt idx="4">
                  <c:v>2008K2</c:v>
                </c:pt>
                <c:pt idx="5">
                  <c:v>2008K3</c:v>
                </c:pt>
                <c:pt idx="6">
                  <c:v>2008K4</c:v>
                </c:pt>
                <c:pt idx="7">
                  <c:v>2009K1</c:v>
                </c:pt>
                <c:pt idx="8">
                  <c:v>2009K2</c:v>
                </c:pt>
                <c:pt idx="9">
                  <c:v>2009K3</c:v>
                </c:pt>
                <c:pt idx="10">
                  <c:v>2009K4</c:v>
                </c:pt>
                <c:pt idx="11">
                  <c:v>2010K1</c:v>
                </c:pt>
                <c:pt idx="12">
                  <c:v>2010K2</c:v>
                </c:pt>
                <c:pt idx="13">
                  <c:v>2010K3</c:v>
                </c:pt>
                <c:pt idx="14">
                  <c:v>2010K4</c:v>
                </c:pt>
                <c:pt idx="15">
                  <c:v>2011K1</c:v>
                </c:pt>
                <c:pt idx="16">
                  <c:v>2011K2</c:v>
                </c:pt>
                <c:pt idx="17">
                  <c:v>2011K3</c:v>
                </c:pt>
                <c:pt idx="18">
                  <c:v>2011K4</c:v>
                </c:pt>
                <c:pt idx="19">
                  <c:v>2012K1</c:v>
                </c:pt>
                <c:pt idx="20">
                  <c:v>2012K2</c:v>
                </c:pt>
                <c:pt idx="21">
                  <c:v>2012K3</c:v>
                </c:pt>
                <c:pt idx="22">
                  <c:v>2012K4</c:v>
                </c:pt>
                <c:pt idx="23">
                  <c:v>2013K1</c:v>
                </c:pt>
                <c:pt idx="24">
                  <c:v>2013K2</c:v>
                </c:pt>
                <c:pt idx="25">
                  <c:v>2013K3</c:v>
                </c:pt>
                <c:pt idx="26">
                  <c:v>2013K4</c:v>
                </c:pt>
                <c:pt idx="27">
                  <c:v>2014K1</c:v>
                </c:pt>
                <c:pt idx="28">
                  <c:v>2014K2</c:v>
                </c:pt>
                <c:pt idx="29">
                  <c:v>2014K3</c:v>
                </c:pt>
                <c:pt idx="30">
                  <c:v>2014K4</c:v>
                </c:pt>
                <c:pt idx="31">
                  <c:v>2015K1</c:v>
                </c:pt>
                <c:pt idx="32">
                  <c:v>2015K2</c:v>
                </c:pt>
                <c:pt idx="33">
                  <c:v>2015K3</c:v>
                </c:pt>
                <c:pt idx="34">
                  <c:v>2015K4</c:v>
                </c:pt>
                <c:pt idx="35">
                  <c:v>2016K1</c:v>
                </c:pt>
                <c:pt idx="36">
                  <c:v>2016K2</c:v>
                </c:pt>
                <c:pt idx="37">
                  <c:v>2016K3</c:v>
                </c:pt>
                <c:pt idx="38">
                  <c:v>2016K4</c:v>
                </c:pt>
                <c:pt idx="39">
                  <c:v>2017K1</c:v>
                </c:pt>
                <c:pt idx="40">
                  <c:v>2017K2</c:v>
                </c:pt>
                <c:pt idx="41">
                  <c:v>2017K3</c:v>
                </c:pt>
                <c:pt idx="42">
                  <c:v>2017K4</c:v>
                </c:pt>
                <c:pt idx="43">
                  <c:v>2018K1</c:v>
                </c:pt>
                <c:pt idx="44">
                  <c:v>2018K2</c:v>
                </c:pt>
                <c:pt idx="45">
                  <c:v>2018K3</c:v>
                </c:pt>
              </c:strCache>
            </c:strRef>
          </c:cat>
          <c:val>
            <c:numRef>
              <c:f>FOLK1A!$E$7:$AX$7</c:f>
              <c:numCache>
                <c:formatCode>General</c:formatCode>
                <c:ptCount val="46"/>
                <c:pt idx="0">
                  <c:v>9.2710405651244194</c:v>
                </c:pt>
                <c:pt idx="1">
                  <c:v>9.2560855276719831</c:v>
                </c:pt>
                <c:pt idx="2">
                  <c:v>9.3028063475258911</c:v>
                </c:pt>
                <c:pt idx="3">
                  <c:v>9.3111844480550854</c:v>
                </c:pt>
                <c:pt idx="4">
                  <c:v>9.3341877245649876</c:v>
                </c:pt>
                <c:pt idx="5">
                  <c:v>9.3219885072422741</c:v>
                </c:pt>
                <c:pt idx="6">
                  <c:v>9.3890749991600071</c:v>
                </c:pt>
                <c:pt idx="7">
                  <c:v>9.4090285843056574</c:v>
                </c:pt>
                <c:pt idx="8">
                  <c:v>9.4402884201674357</c:v>
                </c:pt>
                <c:pt idx="9">
                  <c:v>9.4465544608593515</c:v>
                </c:pt>
                <c:pt idx="10">
                  <c:v>9.5239954371697149</c:v>
                </c:pt>
                <c:pt idx="11">
                  <c:v>9.5435050403469859</c:v>
                </c:pt>
                <c:pt idx="12">
                  <c:v>9.5826517294103279</c:v>
                </c:pt>
                <c:pt idx="13">
                  <c:v>9.5818243705286914</c:v>
                </c:pt>
                <c:pt idx="14">
                  <c:v>9.680805526161949</c:v>
                </c:pt>
                <c:pt idx="15">
                  <c:v>9.7028968670445135</c:v>
                </c:pt>
                <c:pt idx="16">
                  <c:v>9.7328843454939502</c:v>
                </c:pt>
                <c:pt idx="17">
                  <c:v>9.7359982007797576</c:v>
                </c:pt>
                <c:pt idx="18">
                  <c:v>9.8301298894967815</c:v>
                </c:pt>
                <c:pt idx="19">
                  <c:v>9.8386959198755104</c:v>
                </c:pt>
                <c:pt idx="20">
                  <c:v>9.8765246408170242</c:v>
                </c:pt>
                <c:pt idx="21">
                  <c:v>9.8781386000034015</c:v>
                </c:pt>
                <c:pt idx="22">
                  <c:v>9.9634531708593279</c:v>
                </c:pt>
                <c:pt idx="23">
                  <c:v>9.9853140347708251</c:v>
                </c:pt>
                <c:pt idx="24">
                  <c:v>10.029779679605326</c:v>
                </c:pt>
                <c:pt idx="25">
                  <c:v>10.0267544622863</c:v>
                </c:pt>
                <c:pt idx="26">
                  <c:v>10.118251957277149</c:v>
                </c:pt>
                <c:pt idx="27">
                  <c:v>10.121436193796775</c:v>
                </c:pt>
                <c:pt idx="28">
                  <c:v>10.158530479620236</c:v>
                </c:pt>
                <c:pt idx="29">
                  <c:v>10.147438196832146</c:v>
                </c:pt>
                <c:pt idx="30">
                  <c:v>10.246439464262034</c:v>
                </c:pt>
                <c:pt idx="31">
                  <c:v>10.25111688486081</c:v>
                </c:pt>
                <c:pt idx="32">
                  <c:v>10.290623512126057</c:v>
                </c:pt>
                <c:pt idx="33">
                  <c:v>10.276316280721083</c:v>
                </c:pt>
                <c:pt idx="34">
                  <c:v>10.347012398187822</c:v>
                </c:pt>
                <c:pt idx="35">
                  <c:v>10.363675962385393</c:v>
                </c:pt>
                <c:pt idx="36">
                  <c:v>10.394079846577252</c:v>
                </c:pt>
                <c:pt idx="37">
                  <c:v>10.385877714843122</c:v>
                </c:pt>
                <c:pt idx="38">
                  <c:v>10.468110317488772</c:v>
                </c:pt>
                <c:pt idx="39">
                  <c:v>10.480174103360214</c:v>
                </c:pt>
                <c:pt idx="40">
                  <c:v>10.528823853360828</c:v>
                </c:pt>
                <c:pt idx="41">
                  <c:v>10.508560253330588</c:v>
                </c:pt>
                <c:pt idx="42">
                  <c:v>10.587775176211416</c:v>
                </c:pt>
                <c:pt idx="43">
                  <c:v>10.608334962179066</c:v>
                </c:pt>
                <c:pt idx="44">
                  <c:v>10.646517097532884</c:v>
                </c:pt>
                <c:pt idx="45">
                  <c:v>10.640804413573365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D8-4FF3-842D-94059E612B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6335984"/>
        <c:axId val="466333032"/>
      </c:lineChart>
      <c:catAx>
        <c:axId val="46633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6333032"/>
        <c:crosses val="autoZero"/>
        <c:auto val="1"/>
        <c:lblAlgn val="ctr"/>
        <c:lblOffset val="100"/>
        <c:noMultiLvlLbl val="0"/>
      </c:catAx>
      <c:valAx>
        <c:axId val="466333032"/>
        <c:scaling>
          <c:orientation val="minMax"/>
          <c:min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2000">
                    <a:solidFill>
                      <a:sysClr val="windowText" lastClr="000000"/>
                    </a:solidFill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6633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ysClr val="windowText" lastClr="000000"/>
                </a:solidFill>
              </a:rPr>
              <a:t>Housing market split</a:t>
            </a:r>
            <a:r>
              <a:rPr lang="en-US" sz="2000" baseline="0" dirty="0">
                <a:solidFill>
                  <a:sysClr val="windowText" lastClr="000000"/>
                </a:solidFill>
              </a:rPr>
              <a:t> by tenure </a:t>
            </a:r>
            <a:r>
              <a:rPr lang="en-US" sz="2000" dirty="0">
                <a:solidFill>
                  <a:sysClr val="windowText" lastClr="000000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'BOL101'!$D$11</c:f>
              <c:strCache>
                <c:ptCount val="1"/>
                <c:pt idx="0">
                  <c:v>Owner occupied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'BOL101'!$E$10:$H$10</c:f>
              <c:strCache>
                <c:ptCount val="4"/>
                <c:pt idx="0">
                  <c:v>København</c:v>
                </c:pt>
                <c:pt idx="1">
                  <c:v>Aarhus</c:v>
                </c:pt>
                <c:pt idx="2">
                  <c:v>Aalborg </c:v>
                </c:pt>
                <c:pt idx="3">
                  <c:v>Odense </c:v>
                </c:pt>
              </c:strCache>
            </c:strRef>
          </c:cat>
          <c:val>
            <c:numRef>
              <c:f>'BOL101'!$E$11:$H$11</c:f>
              <c:numCache>
                <c:formatCode>General</c:formatCode>
                <c:ptCount val="4"/>
                <c:pt idx="0">
                  <c:v>53948</c:v>
                </c:pt>
                <c:pt idx="1">
                  <c:v>56413</c:v>
                </c:pt>
                <c:pt idx="2">
                  <c:v>44009</c:v>
                </c:pt>
                <c:pt idx="3">
                  <c:v>39272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C5-4A0B-BF46-32676F2DA777}"/>
            </c:ext>
          </c:extLst>
        </c:ser>
        <c:ser>
          <c:idx val="1"/>
          <c:order val="1"/>
          <c:tx>
            <c:strRef>
              <c:f>'BOL101'!$D$12</c:f>
              <c:strCache>
                <c:ptCount val="1"/>
                <c:pt idx="0">
                  <c:v>Coop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'BOL101'!$E$10:$H$10</c:f>
              <c:strCache>
                <c:ptCount val="4"/>
                <c:pt idx="0">
                  <c:v>København</c:v>
                </c:pt>
                <c:pt idx="1">
                  <c:v>Aarhus</c:v>
                </c:pt>
                <c:pt idx="2">
                  <c:v>Aalborg </c:v>
                </c:pt>
                <c:pt idx="3">
                  <c:v>Odense </c:v>
                </c:pt>
              </c:strCache>
            </c:strRef>
          </c:cat>
          <c:val>
            <c:numRef>
              <c:f>'BOL101'!$E$12:$H$12</c:f>
              <c:numCache>
                <c:formatCode>General</c:formatCode>
                <c:ptCount val="4"/>
                <c:pt idx="0">
                  <c:v>96674</c:v>
                </c:pt>
                <c:pt idx="1">
                  <c:v>7010</c:v>
                </c:pt>
                <c:pt idx="2">
                  <c:v>4528</c:v>
                </c:pt>
                <c:pt idx="3">
                  <c:v>3770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C5-4A0B-BF46-32676F2DA777}"/>
            </c:ext>
          </c:extLst>
        </c:ser>
        <c:ser>
          <c:idx val="2"/>
          <c:order val="2"/>
          <c:tx>
            <c:strRef>
              <c:f>'BOL101'!$D$13</c:f>
              <c:strCache>
                <c:ptCount val="1"/>
                <c:pt idx="0">
                  <c:v>"social" housing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'BOL101'!$E$10:$H$10</c:f>
              <c:strCache>
                <c:ptCount val="4"/>
                <c:pt idx="0">
                  <c:v>København</c:v>
                </c:pt>
                <c:pt idx="1">
                  <c:v>Aarhus</c:v>
                </c:pt>
                <c:pt idx="2">
                  <c:v>Aalborg </c:v>
                </c:pt>
                <c:pt idx="3">
                  <c:v>Odense </c:v>
                </c:pt>
              </c:strCache>
            </c:strRef>
          </c:cat>
          <c:val>
            <c:numRef>
              <c:f>'BOL101'!$E$13:$H$13</c:f>
              <c:numCache>
                <c:formatCode>General</c:formatCode>
                <c:ptCount val="4"/>
                <c:pt idx="0">
                  <c:v>59246</c:v>
                </c:pt>
                <c:pt idx="1">
                  <c:v>44976</c:v>
                </c:pt>
                <c:pt idx="2">
                  <c:v>27261</c:v>
                </c:pt>
                <c:pt idx="3">
                  <c:v>24330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C5-4A0B-BF46-32676F2DA777}"/>
            </c:ext>
          </c:extLst>
        </c:ser>
        <c:ser>
          <c:idx val="3"/>
          <c:order val="3"/>
          <c:tx>
            <c:strRef>
              <c:f>'BOL101'!$D$14</c:f>
              <c:strCache>
                <c:ptCount val="1"/>
                <c:pt idx="0">
                  <c:v>Private rented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'BOL101'!$E$10:$H$10</c:f>
              <c:strCache>
                <c:ptCount val="4"/>
                <c:pt idx="0">
                  <c:v>København</c:v>
                </c:pt>
                <c:pt idx="1">
                  <c:v>Aarhus</c:v>
                </c:pt>
                <c:pt idx="2">
                  <c:v>Aalborg </c:v>
                </c:pt>
                <c:pt idx="3">
                  <c:v>Odense </c:v>
                </c:pt>
              </c:strCache>
            </c:strRef>
          </c:cat>
          <c:val>
            <c:numRef>
              <c:f>'BOL101'!$E$14:$H$14</c:f>
              <c:numCache>
                <c:formatCode>General</c:formatCode>
                <c:ptCount val="4"/>
                <c:pt idx="0">
                  <c:v>60853</c:v>
                </c:pt>
                <c:pt idx="1">
                  <c:v>38367</c:v>
                </c:pt>
                <c:pt idx="2">
                  <c:v>23056</c:v>
                </c:pt>
                <c:pt idx="3">
                  <c:v>24816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C5-4A0B-BF46-32676F2DA777}"/>
            </c:ext>
          </c:extLst>
        </c:ser>
        <c:ser>
          <c:idx val="4"/>
          <c:order val="4"/>
          <c:tx>
            <c:strRef>
              <c:f>'BOL101'!$D$15</c:f>
              <c:strCache>
                <c:ptCount val="1"/>
                <c:pt idx="0">
                  <c:v>Public 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'BOL101'!$E$10:$H$10</c:f>
              <c:strCache>
                <c:ptCount val="4"/>
                <c:pt idx="0">
                  <c:v>København</c:v>
                </c:pt>
                <c:pt idx="1">
                  <c:v>Aarhus</c:v>
                </c:pt>
                <c:pt idx="2">
                  <c:v>Aalborg </c:v>
                </c:pt>
                <c:pt idx="3">
                  <c:v>Odense </c:v>
                </c:pt>
              </c:strCache>
            </c:strRef>
          </c:cat>
          <c:val>
            <c:numRef>
              <c:f>'BOL101'!$E$15:$H$15</c:f>
              <c:numCache>
                <c:formatCode>General</c:formatCode>
                <c:ptCount val="4"/>
                <c:pt idx="0">
                  <c:v>2821</c:v>
                </c:pt>
                <c:pt idx="1">
                  <c:v>4927</c:v>
                </c:pt>
                <c:pt idx="2">
                  <c:v>950</c:v>
                </c:pt>
                <c:pt idx="3">
                  <c:v>1705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CC5-4A0B-BF46-32676F2DA77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77731008"/>
        <c:axId val="377727088"/>
      </c:barChart>
      <c:catAx>
        <c:axId val="37773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77727088"/>
        <c:crosses val="autoZero"/>
        <c:auto val="1"/>
        <c:lblAlgn val="ctr"/>
        <c:lblOffset val="100"/>
        <c:noMultiLvlLbl val="0"/>
      </c:catAx>
      <c:valAx>
        <c:axId val="37772708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7773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 sz="2000" b="1" dirty="0">
                <a:solidFill>
                  <a:schemeClr val="tx1"/>
                </a:solidFill>
              </a:rPr>
              <a:t>Befolkningsandel af mindst 65 års alder, 25 "yngste" og "ældste" kommuner, 1. kvartal 2018   </a:t>
            </a:r>
          </a:p>
        </c:rich>
      </c:tx>
      <c:layout>
        <c:manualLayout>
          <c:xMode val="edge"/>
          <c:yMode val="edge"/>
          <c:x val="7.6661874560404283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FOLK1B!$X$3:$X$52</c:f>
              <c:strCache>
                <c:ptCount val="50"/>
                <c:pt idx="0">
                  <c:v>København</c:v>
                </c:pt>
                <c:pt idx="1">
                  <c:v>Aarhus</c:v>
                </c:pt>
                <c:pt idx="2">
                  <c:v>Ishøj</c:v>
                </c:pt>
                <c:pt idx="3">
                  <c:v>Gladsaxe</c:v>
                </c:pt>
                <c:pt idx="4">
                  <c:v>Frederiksberg</c:v>
                </c:pt>
                <c:pt idx="5">
                  <c:v>Odense</c:v>
                </c:pt>
                <c:pt idx="6">
                  <c:v>Hvidovre</c:v>
                </c:pt>
                <c:pt idx="7">
                  <c:v>Høje-Taastrup</c:v>
                </c:pt>
                <c:pt idx="8">
                  <c:v>Skanderborg</c:v>
                </c:pt>
                <c:pt idx="9">
                  <c:v>Aalborg</c:v>
                </c:pt>
                <c:pt idx="10">
                  <c:v>Ringsted</c:v>
                </c:pt>
                <c:pt idx="11">
                  <c:v>Horsens</c:v>
                </c:pt>
                <c:pt idx="12">
                  <c:v>Albertslund</c:v>
                </c:pt>
                <c:pt idx="13">
                  <c:v>Rødovre</c:v>
                </c:pt>
                <c:pt idx="14">
                  <c:v>Favrskov</c:v>
                </c:pt>
                <c:pt idx="15">
                  <c:v>Kolding</c:v>
                </c:pt>
                <c:pt idx="16">
                  <c:v>Tårnby</c:v>
                </c:pt>
                <c:pt idx="17">
                  <c:v>Hillerød</c:v>
                </c:pt>
                <c:pt idx="18">
                  <c:v>Glostrup</c:v>
                </c:pt>
                <c:pt idx="19">
                  <c:v>Egedal</c:v>
                </c:pt>
                <c:pt idx="20">
                  <c:v>Vejle</c:v>
                </c:pt>
                <c:pt idx="21">
                  <c:v>Vallensbæk</c:v>
                </c:pt>
                <c:pt idx="22">
                  <c:v>Herning</c:v>
                </c:pt>
                <c:pt idx="23">
                  <c:v>Herlev</c:v>
                </c:pt>
                <c:pt idx="24">
                  <c:v>Brøndby</c:v>
                </c:pt>
                <c:pt idx="25">
                  <c:v>Tønder</c:v>
                </c:pt>
                <c:pt idx="26">
                  <c:v>Norddjurs</c:v>
                </c:pt>
                <c:pt idx="27">
                  <c:v>Faaborg-Midtfyn</c:v>
                </c:pt>
                <c:pt idx="28">
                  <c:v>Sønderborg</c:v>
                </c:pt>
                <c:pt idx="29">
                  <c:v>Dragør</c:v>
                </c:pt>
                <c:pt idx="30">
                  <c:v>Stevns</c:v>
                </c:pt>
                <c:pt idx="31">
                  <c:v>Syddjurs</c:v>
                </c:pt>
                <c:pt idx="32">
                  <c:v>Kerteminde</c:v>
                </c:pt>
                <c:pt idx="33">
                  <c:v>Struer</c:v>
                </c:pt>
                <c:pt idx="34">
                  <c:v>Lemvig</c:v>
                </c:pt>
                <c:pt idx="35">
                  <c:v>Halsnæs</c:v>
                </c:pt>
                <c:pt idx="36">
                  <c:v>Morsø</c:v>
                </c:pt>
                <c:pt idx="37">
                  <c:v>Frederikshavn</c:v>
                </c:pt>
                <c:pt idx="38">
                  <c:v>Gribskov</c:v>
                </c:pt>
                <c:pt idx="39">
                  <c:v>Guldborgsund</c:v>
                </c:pt>
                <c:pt idx="40">
                  <c:v>Vordingborg</c:v>
                </c:pt>
                <c:pt idx="41">
                  <c:v>Hørsholm</c:v>
                </c:pt>
                <c:pt idx="42">
                  <c:v>Bornholm</c:v>
                </c:pt>
                <c:pt idx="43">
                  <c:v>Lolland</c:v>
                </c:pt>
                <c:pt idx="44">
                  <c:v>Odsherred</c:v>
                </c:pt>
                <c:pt idx="45">
                  <c:v>Langeland</c:v>
                </c:pt>
                <c:pt idx="46">
                  <c:v>Fanø</c:v>
                </c:pt>
                <c:pt idx="47">
                  <c:v>Samsø</c:v>
                </c:pt>
                <c:pt idx="48">
                  <c:v>Ærø</c:v>
                </c:pt>
                <c:pt idx="49">
                  <c:v>Læsø</c:v>
                </c:pt>
              </c:strCache>
            </c:strRef>
          </c:cat>
          <c:val>
            <c:numRef>
              <c:f>FOLK1B!$Y$3:$Y$52</c:f>
              <c:numCache>
                <c:formatCode>General</c:formatCode>
                <c:ptCount val="50"/>
                <c:pt idx="0">
                  <c:v>10.271520068874656</c:v>
                </c:pt>
                <c:pt idx="1">
                  <c:v>14.454748678841787</c:v>
                </c:pt>
                <c:pt idx="2">
                  <c:v>15.847398642770141</c:v>
                </c:pt>
                <c:pt idx="3">
                  <c:v>16.413850670657993</c:v>
                </c:pt>
                <c:pt idx="4">
                  <c:v>16.87673594483287</c:v>
                </c:pt>
                <c:pt idx="5">
                  <c:v>16.938146164034237</c:v>
                </c:pt>
                <c:pt idx="6">
                  <c:v>17.032018317630719</c:v>
                </c:pt>
                <c:pt idx="7">
                  <c:v>17.224681793027116</c:v>
                </c:pt>
                <c:pt idx="8">
                  <c:v>17.644461885607772</c:v>
                </c:pt>
                <c:pt idx="9">
                  <c:v>17.672950673821632</c:v>
                </c:pt>
                <c:pt idx="10">
                  <c:v>17.900965973370464</c:v>
                </c:pt>
                <c:pt idx="11">
                  <c:v>17.904417509319405</c:v>
                </c:pt>
                <c:pt idx="12">
                  <c:v>17.954078506289875</c:v>
                </c:pt>
                <c:pt idx="13">
                  <c:v>18.206542459903922</c:v>
                </c:pt>
                <c:pt idx="14">
                  <c:v>18.336060988999606</c:v>
                </c:pt>
                <c:pt idx="15">
                  <c:v>18.520239961087391</c:v>
                </c:pt>
                <c:pt idx="16">
                  <c:v>18.535633838794325</c:v>
                </c:pt>
                <c:pt idx="17">
                  <c:v>18.574531095755184</c:v>
                </c:pt>
                <c:pt idx="18">
                  <c:v>18.611834267307948</c:v>
                </c:pt>
                <c:pt idx="19">
                  <c:v>18.630232558139536</c:v>
                </c:pt>
                <c:pt idx="20">
                  <c:v>18.716488522866655</c:v>
                </c:pt>
                <c:pt idx="21">
                  <c:v>18.72850122850123</c:v>
                </c:pt>
                <c:pt idx="22">
                  <c:v>18.821633439644778</c:v>
                </c:pt>
                <c:pt idx="23">
                  <c:v>18.850622987540248</c:v>
                </c:pt>
                <c:pt idx="24">
                  <c:v>18.974055940120433</c:v>
                </c:pt>
                <c:pt idx="25">
                  <c:v>23.585779707229268</c:v>
                </c:pt>
                <c:pt idx="26">
                  <c:v>23.593475927428855</c:v>
                </c:pt>
                <c:pt idx="27">
                  <c:v>23.624262651350513</c:v>
                </c:pt>
                <c:pt idx="28">
                  <c:v>23.686537173476221</c:v>
                </c:pt>
                <c:pt idx="29">
                  <c:v>24.187219730941703</c:v>
                </c:pt>
                <c:pt idx="30">
                  <c:v>24.283891406696881</c:v>
                </c:pt>
                <c:pt idx="31">
                  <c:v>24.338325327305267</c:v>
                </c:pt>
                <c:pt idx="32">
                  <c:v>24.549587472638493</c:v>
                </c:pt>
                <c:pt idx="33">
                  <c:v>24.565115185707569</c:v>
                </c:pt>
                <c:pt idx="34">
                  <c:v>24.824914319773505</c:v>
                </c:pt>
                <c:pt idx="35">
                  <c:v>25.176463039014372</c:v>
                </c:pt>
                <c:pt idx="36">
                  <c:v>25.280296382957982</c:v>
                </c:pt>
                <c:pt idx="37">
                  <c:v>25.54705686730961</c:v>
                </c:pt>
                <c:pt idx="38">
                  <c:v>25.90193366814664</c:v>
                </c:pt>
                <c:pt idx="39">
                  <c:v>25.918424018687009</c:v>
                </c:pt>
                <c:pt idx="40">
                  <c:v>26.00950376461909</c:v>
                </c:pt>
                <c:pt idx="41">
                  <c:v>27.325395556976186</c:v>
                </c:pt>
                <c:pt idx="42">
                  <c:v>28.489604360113042</c:v>
                </c:pt>
                <c:pt idx="43">
                  <c:v>28.643228050116718</c:v>
                </c:pt>
                <c:pt idx="44">
                  <c:v>29.915666656591</c:v>
                </c:pt>
                <c:pt idx="45">
                  <c:v>32.972074994066922</c:v>
                </c:pt>
                <c:pt idx="46">
                  <c:v>32.990296971478976</c:v>
                </c:pt>
                <c:pt idx="47">
                  <c:v>33.62903225806452</c:v>
                </c:pt>
                <c:pt idx="48">
                  <c:v>35.318873421819362</c:v>
                </c:pt>
                <c:pt idx="49">
                  <c:v>38.018815716657443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48-4519-8B6A-0E4413C0B5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169824"/>
        <c:axId val="475171000"/>
      </c:barChart>
      <c:catAx>
        <c:axId val="47516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5171000"/>
        <c:crosses val="autoZero"/>
        <c:auto val="1"/>
        <c:lblAlgn val="ctr"/>
        <c:lblOffset val="100"/>
        <c:noMultiLvlLbl val="0"/>
      </c:catAx>
      <c:valAx>
        <c:axId val="475171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1200" b="1">
                    <a:solidFill>
                      <a:schemeClr val="tx1"/>
                    </a:solidFill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516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 sz="1600" b="1" dirty="0">
                <a:solidFill>
                  <a:schemeClr val="tx1"/>
                </a:solidFill>
              </a:rPr>
              <a:t>Befolkningens aldersfordeling</a:t>
            </a:r>
            <a:r>
              <a:rPr lang="da-DK" sz="1600" b="1" baseline="0" dirty="0">
                <a:solidFill>
                  <a:schemeClr val="tx1"/>
                </a:solidFill>
              </a:rPr>
              <a:t> i København versus Lollands kommuner 3. </a:t>
            </a:r>
            <a:r>
              <a:rPr lang="da-DK" sz="1600" b="1" baseline="0" dirty="0" err="1">
                <a:solidFill>
                  <a:schemeClr val="tx1"/>
                </a:solidFill>
              </a:rPr>
              <a:t>kv</a:t>
            </a:r>
            <a:r>
              <a:rPr lang="da-DK" sz="1600" b="1" baseline="0" dirty="0">
                <a:solidFill>
                  <a:schemeClr val="tx1"/>
                </a:solidFill>
              </a:rPr>
              <a:t>. 2018, </a:t>
            </a:r>
            <a:r>
              <a:rPr lang="da-DK" sz="1600" b="1" baseline="0" dirty="0">
                <a:solidFill>
                  <a:schemeClr val="tx1"/>
                </a:solidFill>
                <a:hlinkClick xmlns:r="http://schemas.openxmlformats.org/officeDocument/2006/relationships" r:id="rId3"/>
              </a:rPr>
              <a:t>www.statistikbanken.dk</a:t>
            </a:r>
            <a:r>
              <a:rPr lang="da-DK" sz="1600" b="1" baseline="0" dirty="0">
                <a:solidFill>
                  <a:schemeClr val="tx1"/>
                </a:solidFill>
              </a:rPr>
              <a:t>, tabel FOLK1A</a:t>
            </a:r>
            <a:endParaRPr lang="da-DK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009101598410194"/>
          <c:y val="4.17010089547546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7.7415832351939926E-2"/>
          <c:y val="0.11218639105458872"/>
          <c:w val="0.89146362259343837"/>
          <c:h val="0.7588269604030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'201810281782231367957FOLK1A6171'!$B$112</c:f>
              <c:strCache>
                <c:ptCount val="1"/>
                <c:pt idx="0">
                  <c:v>København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'201810281782231367957FOLK1A6171'!$A$113:$A$218</c:f>
              <c:strCache>
                <c:ptCount val="106"/>
                <c:pt idx="0">
                  <c:v>0 år</c:v>
                </c:pt>
                <c:pt idx="1">
                  <c:v>1 år</c:v>
                </c:pt>
                <c:pt idx="2">
                  <c:v>2 år</c:v>
                </c:pt>
                <c:pt idx="3">
                  <c:v>3 år</c:v>
                </c:pt>
                <c:pt idx="4">
                  <c:v>4 år</c:v>
                </c:pt>
                <c:pt idx="5">
                  <c:v>5 år</c:v>
                </c:pt>
                <c:pt idx="6">
                  <c:v>6 år</c:v>
                </c:pt>
                <c:pt idx="7">
                  <c:v>7 år</c:v>
                </c:pt>
                <c:pt idx="8">
                  <c:v>8 år</c:v>
                </c:pt>
                <c:pt idx="9">
                  <c:v>9 år</c:v>
                </c:pt>
                <c:pt idx="10">
                  <c:v>10 år</c:v>
                </c:pt>
                <c:pt idx="11">
                  <c:v>11 år</c:v>
                </c:pt>
                <c:pt idx="12">
                  <c:v>12 år</c:v>
                </c:pt>
                <c:pt idx="13">
                  <c:v>13 år</c:v>
                </c:pt>
                <c:pt idx="14">
                  <c:v>14 år</c:v>
                </c:pt>
                <c:pt idx="15">
                  <c:v>15 år</c:v>
                </c:pt>
                <c:pt idx="16">
                  <c:v>16 år</c:v>
                </c:pt>
                <c:pt idx="17">
                  <c:v>17 år</c:v>
                </c:pt>
                <c:pt idx="18">
                  <c:v>18 år</c:v>
                </c:pt>
                <c:pt idx="19">
                  <c:v>19 år</c:v>
                </c:pt>
                <c:pt idx="20">
                  <c:v>20 år</c:v>
                </c:pt>
                <c:pt idx="21">
                  <c:v>21 år</c:v>
                </c:pt>
                <c:pt idx="22">
                  <c:v>22 år</c:v>
                </c:pt>
                <c:pt idx="23">
                  <c:v>23 år</c:v>
                </c:pt>
                <c:pt idx="24">
                  <c:v>24 år</c:v>
                </c:pt>
                <c:pt idx="25">
                  <c:v>25 år</c:v>
                </c:pt>
                <c:pt idx="26">
                  <c:v>26 år</c:v>
                </c:pt>
                <c:pt idx="27">
                  <c:v>27 år</c:v>
                </c:pt>
                <c:pt idx="28">
                  <c:v>28 år</c:v>
                </c:pt>
                <c:pt idx="29">
                  <c:v>29 år</c:v>
                </c:pt>
                <c:pt idx="30">
                  <c:v>30 år</c:v>
                </c:pt>
                <c:pt idx="31">
                  <c:v>31 år</c:v>
                </c:pt>
                <c:pt idx="32">
                  <c:v>32 år</c:v>
                </c:pt>
                <c:pt idx="33">
                  <c:v>33 år</c:v>
                </c:pt>
                <c:pt idx="34">
                  <c:v>34 år</c:v>
                </c:pt>
                <c:pt idx="35">
                  <c:v>35 år</c:v>
                </c:pt>
                <c:pt idx="36">
                  <c:v>36 år</c:v>
                </c:pt>
                <c:pt idx="37">
                  <c:v>37 år</c:v>
                </c:pt>
                <c:pt idx="38">
                  <c:v>38 år</c:v>
                </c:pt>
                <c:pt idx="39">
                  <c:v>39 år</c:v>
                </c:pt>
                <c:pt idx="40">
                  <c:v>40 år</c:v>
                </c:pt>
                <c:pt idx="41">
                  <c:v>41 år</c:v>
                </c:pt>
                <c:pt idx="42">
                  <c:v>42 år</c:v>
                </c:pt>
                <c:pt idx="43">
                  <c:v>43 år</c:v>
                </c:pt>
                <c:pt idx="44">
                  <c:v>44 år</c:v>
                </c:pt>
                <c:pt idx="45">
                  <c:v>45 år</c:v>
                </c:pt>
                <c:pt idx="46">
                  <c:v>46 år</c:v>
                </c:pt>
                <c:pt idx="47">
                  <c:v>47 år</c:v>
                </c:pt>
                <c:pt idx="48">
                  <c:v>48 år</c:v>
                </c:pt>
                <c:pt idx="49">
                  <c:v>49 år</c:v>
                </c:pt>
                <c:pt idx="50">
                  <c:v>50 år</c:v>
                </c:pt>
                <c:pt idx="51">
                  <c:v>51 år</c:v>
                </c:pt>
                <c:pt idx="52">
                  <c:v>52 år</c:v>
                </c:pt>
                <c:pt idx="53">
                  <c:v>53 år</c:v>
                </c:pt>
                <c:pt idx="54">
                  <c:v>54 år</c:v>
                </c:pt>
                <c:pt idx="55">
                  <c:v>55 år</c:v>
                </c:pt>
                <c:pt idx="56">
                  <c:v>56 år</c:v>
                </c:pt>
                <c:pt idx="57">
                  <c:v>57 år</c:v>
                </c:pt>
                <c:pt idx="58">
                  <c:v>58 år</c:v>
                </c:pt>
                <c:pt idx="59">
                  <c:v>59 år</c:v>
                </c:pt>
                <c:pt idx="60">
                  <c:v>60 år</c:v>
                </c:pt>
                <c:pt idx="61">
                  <c:v>61 år</c:v>
                </c:pt>
                <c:pt idx="62">
                  <c:v>62 år</c:v>
                </c:pt>
                <c:pt idx="63">
                  <c:v>63 år</c:v>
                </c:pt>
                <c:pt idx="64">
                  <c:v>64 år</c:v>
                </c:pt>
                <c:pt idx="65">
                  <c:v>65 år</c:v>
                </c:pt>
                <c:pt idx="66">
                  <c:v>66 år</c:v>
                </c:pt>
                <c:pt idx="67">
                  <c:v>67 år</c:v>
                </c:pt>
                <c:pt idx="68">
                  <c:v>68 år</c:v>
                </c:pt>
                <c:pt idx="69">
                  <c:v>69 år</c:v>
                </c:pt>
                <c:pt idx="70">
                  <c:v>70 år</c:v>
                </c:pt>
                <c:pt idx="71">
                  <c:v>71 år</c:v>
                </c:pt>
                <c:pt idx="72">
                  <c:v>72 år</c:v>
                </c:pt>
                <c:pt idx="73">
                  <c:v>73 år</c:v>
                </c:pt>
                <c:pt idx="74">
                  <c:v>74 år</c:v>
                </c:pt>
                <c:pt idx="75">
                  <c:v>75 år</c:v>
                </c:pt>
                <c:pt idx="76">
                  <c:v>76 år</c:v>
                </c:pt>
                <c:pt idx="77">
                  <c:v>77 år</c:v>
                </c:pt>
                <c:pt idx="78">
                  <c:v>78 år</c:v>
                </c:pt>
                <c:pt idx="79">
                  <c:v>79 år</c:v>
                </c:pt>
                <c:pt idx="80">
                  <c:v>80 år</c:v>
                </c:pt>
                <c:pt idx="81">
                  <c:v>81 år</c:v>
                </c:pt>
                <c:pt idx="82">
                  <c:v>82 år</c:v>
                </c:pt>
                <c:pt idx="83">
                  <c:v>83 år</c:v>
                </c:pt>
                <c:pt idx="84">
                  <c:v>84 år</c:v>
                </c:pt>
                <c:pt idx="85">
                  <c:v>85 år</c:v>
                </c:pt>
                <c:pt idx="86">
                  <c:v>86 år</c:v>
                </c:pt>
                <c:pt idx="87">
                  <c:v>87 år</c:v>
                </c:pt>
                <c:pt idx="88">
                  <c:v>88 år</c:v>
                </c:pt>
                <c:pt idx="89">
                  <c:v>89 år</c:v>
                </c:pt>
                <c:pt idx="90">
                  <c:v>90 år</c:v>
                </c:pt>
                <c:pt idx="91">
                  <c:v>91 år</c:v>
                </c:pt>
                <c:pt idx="92">
                  <c:v>92 år</c:v>
                </c:pt>
                <c:pt idx="93">
                  <c:v>93 år</c:v>
                </c:pt>
                <c:pt idx="94">
                  <c:v>94 år</c:v>
                </c:pt>
                <c:pt idx="95">
                  <c:v>95 år</c:v>
                </c:pt>
                <c:pt idx="96">
                  <c:v>96 år</c:v>
                </c:pt>
                <c:pt idx="97">
                  <c:v>97 år</c:v>
                </c:pt>
                <c:pt idx="98">
                  <c:v>98 år</c:v>
                </c:pt>
                <c:pt idx="99">
                  <c:v>99 år</c:v>
                </c:pt>
                <c:pt idx="100">
                  <c:v>100 år</c:v>
                </c:pt>
                <c:pt idx="101">
                  <c:v>101 år</c:v>
                </c:pt>
                <c:pt idx="102">
                  <c:v>102 år</c:v>
                </c:pt>
                <c:pt idx="103">
                  <c:v>103 år</c:v>
                </c:pt>
                <c:pt idx="104">
                  <c:v>104 år</c:v>
                </c:pt>
                <c:pt idx="105">
                  <c:v>105 år</c:v>
                </c:pt>
              </c:strCache>
            </c:strRef>
          </c:cat>
          <c:val>
            <c:numRef>
              <c:f>'201810281782231367957FOLK1A6171'!$B$113:$B$218</c:f>
              <c:numCache>
                <c:formatCode>General</c:formatCode>
                <c:ptCount val="106"/>
                <c:pt idx="0">
                  <c:v>1.5919571106497841</c:v>
                </c:pt>
                <c:pt idx="1">
                  <c:v>1.4562641921645456</c:v>
                </c:pt>
                <c:pt idx="2">
                  <c:v>1.2665213432300433</c:v>
                </c:pt>
                <c:pt idx="3">
                  <c:v>1.1194665775032178</c:v>
                </c:pt>
                <c:pt idx="4">
                  <c:v>1.0340904110878644</c:v>
                </c:pt>
                <c:pt idx="5">
                  <c:v>0.98994151894912652</c:v>
                </c:pt>
                <c:pt idx="6">
                  <c:v>0.95845297087958548</c:v>
                </c:pt>
                <c:pt idx="7">
                  <c:v>0.98815608581116288</c:v>
                </c:pt>
                <c:pt idx="8">
                  <c:v>0.96559470343144016</c:v>
                </c:pt>
                <c:pt idx="9">
                  <c:v>0.92436742915482462</c:v>
                </c:pt>
                <c:pt idx="10">
                  <c:v>0.89888442891297959</c:v>
                </c:pt>
                <c:pt idx="11">
                  <c:v>0.8430490653257523</c:v>
                </c:pt>
                <c:pt idx="12">
                  <c:v>0.8037695362905517</c:v>
                </c:pt>
                <c:pt idx="13">
                  <c:v>0.78250665073843895</c:v>
                </c:pt>
                <c:pt idx="14">
                  <c:v>0.754426656841374</c:v>
                </c:pt>
                <c:pt idx="15">
                  <c:v>0.75637440208278894</c:v>
                </c:pt>
                <c:pt idx="16">
                  <c:v>0.75686133839314262</c:v>
                </c:pt>
                <c:pt idx="17">
                  <c:v>0.75815983522075259</c:v>
                </c:pt>
                <c:pt idx="18">
                  <c:v>0.78477902018675627</c:v>
                </c:pt>
                <c:pt idx="19">
                  <c:v>0.87356374077458587</c:v>
                </c:pt>
                <c:pt idx="20">
                  <c:v>1.1928316482631793</c:v>
                </c:pt>
                <c:pt idx="21">
                  <c:v>1.7623848192735885</c:v>
                </c:pt>
                <c:pt idx="22">
                  <c:v>2.1667042689706331</c:v>
                </c:pt>
                <c:pt idx="23">
                  <c:v>2.5533316993914918</c:v>
                </c:pt>
                <c:pt idx="24">
                  <c:v>2.6878884331525716</c:v>
                </c:pt>
                <c:pt idx="25">
                  <c:v>2.8028054023960514</c:v>
                </c:pt>
                <c:pt idx="26">
                  <c:v>2.8437080524657645</c:v>
                </c:pt>
                <c:pt idx="27">
                  <c:v>2.9087952059497124</c:v>
                </c:pt>
                <c:pt idx="28">
                  <c:v>2.800533032947734</c:v>
                </c:pt>
                <c:pt idx="29">
                  <c:v>2.6854537516008032</c:v>
                </c:pt>
                <c:pt idx="30">
                  <c:v>2.4760711381487006</c:v>
                </c:pt>
                <c:pt idx="31">
                  <c:v>2.3217123277665692</c:v>
                </c:pt>
                <c:pt idx="32">
                  <c:v>2.1652434600395716</c:v>
                </c:pt>
                <c:pt idx="33">
                  <c:v>1.981830783139668</c:v>
                </c:pt>
                <c:pt idx="34">
                  <c:v>1.8316920874472689</c:v>
                </c:pt>
                <c:pt idx="35">
                  <c:v>1.7141781245485694</c:v>
                </c:pt>
                <c:pt idx="36">
                  <c:v>1.613382308305348</c:v>
                </c:pt>
                <c:pt idx="37">
                  <c:v>1.5814068239254533</c:v>
                </c:pt>
                <c:pt idx="38">
                  <c:v>1.5684218556493539</c:v>
                </c:pt>
                <c:pt idx="39">
                  <c:v>1.49343366385488</c:v>
                </c:pt>
                <c:pt idx="40">
                  <c:v>1.4375983002676527</c:v>
                </c:pt>
                <c:pt idx="41">
                  <c:v>1.3814383124735228</c:v>
                </c:pt>
                <c:pt idx="42">
                  <c:v>1.4301319435088955</c:v>
                </c:pt>
                <c:pt idx="43">
                  <c:v>1.4135761089568688</c:v>
                </c:pt>
                <c:pt idx="44">
                  <c:v>1.3705634015422896</c:v>
                </c:pt>
                <c:pt idx="45">
                  <c:v>1.3090471143342688</c:v>
                </c:pt>
                <c:pt idx="46">
                  <c:v>1.3079109296101101</c:v>
                </c:pt>
                <c:pt idx="47">
                  <c:v>1.1826059857457512</c:v>
                </c:pt>
                <c:pt idx="48">
                  <c:v>1.1257967495378163</c:v>
                </c:pt>
                <c:pt idx="49">
                  <c:v>1.0996645008821664</c:v>
                </c:pt>
                <c:pt idx="50">
                  <c:v>1.1600446033660283</c:v>
                </c:pt>
                <c:pt idx="51">
                  <c:v>1.1791974315732749</c:v>
                </c:pt>
                <c:pt idx="52">
                  <c:v>1.189910030401057</c:v>
                </c:pt>
                <c:pt idx="53">
                  <c:v>1.1248228769171089</c:v>
                </c:pt>
                <c:pt idx="54">
                  <c:v>1.0886272778474817</c:v>
                </c:pt>
                <c:pt idx="55">
                  <c:v>1.0079581624322145</c:v>
                </c:pt>
                <c:pt idx="56">
                  <c:v>0.95845297087958548</c:v>
                </c:pt>
                <c:pt idx="57">
                  <c:v>0.89937136522333339</c:v>
                </c:pt>
                <c:pt idx="58">
                  <c:v>0.86690894453308487</c:v>
                </c:pt>
                <c:pt idx="59">
                  <c:v>0.84142594429123985</c:v>
                </c:pt>
                <c:pt idx="60">
                  <c:v>0.81367057460107739</c:v>
                </c:pt>
                <c:pt idx="61">
                  <c:v>0.78331821125569512</c:v>
                </c:pt>
                <c:pt idx="62">
                  <c:v>0.76595081618641225</c:v>
                </c:pt>
                <c:pt idx="63">
                  <c:v>0.7607568288759724</c:v>
                </c:pt>
                <c:pt idx="64">
                  <c:v>0.70897926787502619</c:v>
                </c:pt>
                <c:pt idx="65">
                  <c:v>0.71206319784059979</c:v>
                </c:pt>
                <c:pt idx="66">
                  <c:v>0.6625580062879709</c:v>
                </c:pt>
                <c:pt idx="67">
                  <c:v>0.68122389818486373</c:v>
                </c:pt>
                <c:pt idx="68">
                  <c:v>0.65200771956364012</c:v>
                </c:pt>
                <c:pt idx="69">
                  <c:v>0.61840911414923294</c:v>
                </c:pt>
                <c:pt idx="70">
                  <c:v>0.65574089794301871</c:v>
                </c:pt>
                <c:pt idx="71">
                  <c:v>0.66775199359841064</c:v>
                </c:pt>
                <c:pt idx="72">
                  <c:v>0.63350413977019848</c:v>
                </c:pt>
                <c:pt idx="73">
                  <c:v>0.58951755973491182</c:v>
                </c:pt>
                <c:pt idx="74">
                  <c:v>0.52929976935450096</c:v>
                </c:pt>
                <c:pt idx="75">
                  <c:v>0.48466394090540937</c:v>
                </c:pt>
                <c:pt idx="76">
                  <c:v>0.39717771714518979</c:v>
                </c:pt>
                <c:pt idx="77">
                  <c:v>0.351081079765037</c:v>
                </c:pt>
                <c:pt idx="78">
                  <c:v>0.31391160807470253</c:v>
                </c:pt>
                <c:pt idx="79">
                  <c:v>0.30206282452276184</c:v>
                </c:pt>
                <c:pt idx="80">
                  <c:v>0.26051092603924381</c:v>
                </c:pt>
                <c:pt idx="81">
                  <c:v>0.23405405317669134</c:v>
                </c:pt>
                <c:pt idx="82">
                  <c:v>0.20337706562440655</c:v>
                </c:pt>
                <c:pt idx="83">
                  <c:v>0.18065337114123264</c:v>
                </c:pt>
                <c:pt idx="84">
                  <c:v>0.16442216079610841</c:v>
                </c:pt>
                <c:pt idx="85">
                  <c:v>0.1540341861752289</c:v>
                </c:pt>
                <c:pt idx="86">
                  <c:v>0.131310491692055</c:v>
                </c:pt>
                <c:pt idx="87">
                  <c:v>0.12741500120922516</c:v>
                </c:pt>
                <c:pt idx="88">
                  <c:v>0.1079375487950761</c:v>
                </c:pt>
                <c:pt idx="89">
                  <c:v>9.6413389450037898E-2</c:v>
                </c:pt>
                <c:pt idx="90">
                  <c:v>8.1480675932523616E-2</c:v>
                </c:pt>
                <c:pt idx="91">
                  <c:v>7.4014319173766469E-2</c:v>
                </c:pt>
                <c:pt idx="92">
                  <c:v>6.0055478276959631E-2</c:v>
                </c:pt>
                <c:pt idx="93">
                  <c:v>5.1615248897495039E-2</c:v>
                </c:pt>
                <c:pt idx="94">
                  <c:v>3.8792592724846899E-2</c:v>
                </c:pt>
                <c:pt idx="95">
                  <c:v>3.2300108586797209E-2</c:v>
                </c:pt>
                <c:pt idx="96">
                  <c:v>2.4671439724588823E-2</c:v>
                </c:pt>
                <c:pt idx="97">
                  <c:v>1.9639764517600314E-2</c:v>
                </c:pt>
                <c:pt idx="98">
                  <c:v>1.5744274034770498E-2</c:v>
                </c:pt>
                <c:pt idx="99">
                  <c:v>1.0550286724330747E-2</c:v>
                </c:pt>
                <c:pt idx="100">
                  <c:v>5.5186115173422364E-3</c:v>
                </c:pt>
                <c:pt idx="101">
                  <c:v>3.0839299655736029E-3</c:v>
                </c:pt>
                <c:pt idx="102">
                  <c:v>2.434681551768634E-3</c:v>
                </c:pt>
                <c:pt idx="103">
                  <c:v>9.7387262070745351E-4</c:v>
                </c:pt>
                <c:pt idx="104">
                  <c:v>6.4924841380496897E-4</c:v>
                </c:pt>
                <c:pt idx="105">
                  <c:v>6.4924841380496897E-4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BE-4876-9C47-48179B741A47}"/>
            </c:ext>
          </c:extLst>
        </c:ser>
        <c:ser>
          <c:idx val="1"/>
          <c:order val="1"/>
          <c:tx>
            <c:strRef>
              <c:f>'201810281782231367957FOLK1A6171'!$C$112</c:f>
              <c:strCache>
                <c:ptCount val="1"/>
                <c:pt idx="0">
                  <c:v>Lolland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'201810281782231367957FOLK1A6171'!$A$113:$A$218</c:f>
              <c:strCache>
                <c:ptCount val="106"/>
                <c:pt idx="0">
                  <c:v>0 år</c:v>
                </c:pt>
                <c:pt idx="1">
                  <c:v>1 år</c:v>
                </c:pt>
                <c:pt idx="2">
                  <c:v>2 år</c:v>
                </c:pt>
                <c:pt idx="3">
                  <c:v>3 år</c:v>
                </c:pt>
                <c:pt idx="4">
                  <c:v>4 år</c:v>
                </c:pt>
                <c:pt idx="5">
                  <c:v>5 år</c:v>
                </c:pt>
                <c:pt idx="6">
                  <c:v>6 år</c:v>
                </c:pt>
                <c:pt idx="7">
                  <c:v>7 år</c:v>
                </c:pt>
                <c:pt idx="8">
                  <c:v>8 år</c:v>
                </c:pt>
                <c:pt idx="9">
                  <c:v>9 år</c:v>
                </c:pt>
                <c:pt idx="10">
                  <c:v>10 år</c:v>
                </c:pt>
                <c:pt idx="11">
                  <c:v>11 år</c:v>
                </c:pt>
                <c:pt idx="12">
                  <c:v>12 år</c:v>
                </c:pt>
                <c:pt idx="13">
                  <c:v>13 år</c:v>
                </c:pt>
                <c:pt idx="14">
                  <c:v>14 år</c:v>
                </c:pt>
                <c:pt idx="15">
                  <c:v>15 år</c:v>
                </c:pt>
                <c:pt idx="16">
                  <c:v>16 år</c:v>
                </c:pt>
                <c:pt idx="17">
                  <c:v>17 år</c:v>
                </c:pt>
                <c:pt idx="18">
                  <c:v>18 år</c:v>
                </c:pt>
                <c:pt idx="19">
                  <c:v>19 år</c:v>
                </c:pt>
                <c:pt idx="20">
                  <c:v>20 år</c:v>
                </c:pt>
                <c:pt idx="21">
                  <c:v>21 år</c:v>
                </c:pt>
                <c:pt idx="22">
                  <c:v>22 år</c:v>
                </c:pt>
                <c:pt idx="23">
                  <c:v>23 år</c:v>
                </c:pt>
                <c:pt idx="24">
                  <c:v>24 år</c:v>
                </c:pt>
                <c:pt idx="25">
                  <c:v>25 år</c:v>
                </c:pt>
                <c:pt idx="26">
                  <c:v>26 år</c:v>
                </c:pt>
                <c:pt idx="27">
                  <c:v>27 år</c:v>
                </c:pt>
                <c:pt idx="28">
                  <c:v>28 år</c:v>
                </c:pt>
                <c:pt idx="29">
                  <c:v>29 år</c:v>
                </c:pt>
                <c:pt idx="30">
                  <c:v>30 år</c:v>
                </c:pt>
                <c:pt idx="31">
                  <c:v>31 år</c:v>
                </c:pt>
                <c:pt idx="32">
                  <c:v>32 år</c:v>
                </c:pt>
                <c:pt idx="33">
                  <c:v>33 år</c:v>
                </c:pt>
                <c:pt idx="34">
                  <c:v>34 år</c:v>
                </c:pt>
                <c:pt idx="35">
                  <c:v>35 år</c:v>
                </c:pt>
                <c:pt idx="36">
                  <c:v>36 år</c:v>
                </c:pt>
                <c:pt idx="37">
                  <c:v>37 år</c:v>
                </c:pt>
                <c:pt idx="38">
                  <c:v>38 år</c:v>
                </c:pt>
                <c:pt idx="39">
                  <c:v>39 år</c:v>
                </c:pt>
                <c:pt idx="40">
                  <c:v>40 år</c:v>
                </c:pt>
                <c:pt idx="41">
                  <c:v>41 år</c:v>
                </c:pt>
                <c:pt idx="42">
                  <c:v>42 år</c:v>
                </c:pt>
                <c:pt idx="43">
                  <c:v>43 år</c:v>
                </c:pt>
                <c:pt idx="44">
                  <c:v>44 år</c:v>
                </c:pt>
                <c:pt idx="45">
                  <c:v>45 år</c:v>
                </c:pt>
                <c:pt idx="46">
                  <c:v>46 år</c:v>
                </c:pt>
                <c:pt idx="47">
                  <c:v>47 år</c:v>
                </c:pt>
                <c:pt idx="48">
                  <c:v>48 år</c:v>
                </c:pt>
                <c:pt idx="49">
                  <c:v>49 år</c:v>
                </c:pt>
                <c:pt idx="50">
                  <c:v>50 år</c:v>
                </c:pt>
                <c:pt idx="51">
                  <c:v>51 år</c:v>
                </c:pt>
                <c:pt idx="52">
                  <c:v>52 år</c:v>
                </c:pt>
                <c:pt idx="53">
                  <c:v>53 år</c:v>
                </c:pt>
                <c:pt idx="54">
                  <c:v>54 år</c:v>
                </c:pt>
                <c:pt idx="55">
                  <c:v>55 år</c:v>
                </c:pt>
                <c:pt idx="56">
                  <c:v>56 år</c:v>
                </c:pt>
                <c:pt idx="57">
                  <c:v>57 år</c:v>
                </c:pt>
                <c:pt idx="58">
                  <c:v>58 år</c:v>
                </c:pt>
                <c:pt idx="59">
                  <c:v>59 år</c:v>
                </c:pt>
                <c:pt idx="60">
                  <c:v>60 år</c:v>
                </c:pt>
                <c:pt idx="61">
                  <c:v>61 år</c:v>
                </c:pt>
                <c:pt idx="62">
                  <c:v>62 år</c:v>
                </c:pt>
                <c:pt idx="63">
                  <c:v>63 år</c:v>
                </c:pt>
                <c:pt idx="64">
                  <c:v>64 år</c:v>
                </c:pt>
                <c:pt idx="65">
                  <c:v>65 år</c:v>
                </c:pt>
                <c:pt idx="66">
                  <c:v>66 år</c:v>
                </c:pt>
                <c:pt idx="67">
                  <c:v>67 år</c:v>
                </c:pt>
                <c:pt idx="68">
                  <c:v>68 år</c:v>
                </c:pt>
                <c:pt idx="69">
                  <c:v>69 år</c:v>
                </c:pt>
                <c:pt idx="70">
                  <c:v>70 år</c:v>
                </c:pt>
                <c:pt idx="71">
                  <c:v>71 år</c:v>
                </c:pt>
                <c:pt idx="72">
                  <c:v>72 år</c:v>
                </c:pt>
                <c:pt idx="73">
                  <c:v>73 år</c:v>
                </c:pt>
                <c:pt idx="74">
                  <c:v>74 år</c:v>
                </c:pt>
                <c:pt idx="75">
                  <c:v>75 år</c:v>
                </c:pt>
                <c:pt idx="76">
                  <c:v>76 år</c:v>
                </c:pt>
                <c:pt idx="77">
                  <c:v>77 år</c:v>
                </c:pt>
                <c:pt idx="78">
                  <c:v>78 år</c:v>
                </c:pt>
                <c:pt idx="79">
                  <c:v>79 år</c:v>
                </c:pt>
                <c:pt idx="80">
                  <c:v>80 år</c:v>
                </c:pt>
                <c:pt idx="81">
                  <c:v>81 år</c:v>
                </c:pt>
                <c:pt idx="82">
                  <c:v>82 år</c:v>
                </c:pt>
                <c:pt idx="83">
                  <c:v>83 år</c:v>
                </c:pt>
                <c:pt idx="84">
                  <c:v>84 år</c:v>
                </c:pt>
                <c:pt idx="85">
                  <c:v>85 år</c:v>
                </c:pt>
                <c:pt idx="86">
                  <c:v>86 år</c:v>
                </c:pt>
                <c:pt idx="87">
                  <c:v>87 år</c:v>
                </c:pt>
                <c:pt idx="88">
                  <c:v>88 år</c:v>
                </c:pt>
                <c:pt idx="89">
                  <c:v>89 år</c:v>
                </c:pt>
                <c:pt idx="90">
                  <c:v>90 år</c:v>
                </c:pt>
                <c:pt idx="91">
                  <c:v>91 år</c:v>
                </c:pt>
                <c:pt idx="92">
                  <c:v>92 år</c:v>
                </c:pt>
                <c:pt idx="93">
                  <c:v>93 år</c:v>
                </c:pt>
                <c:pt idx="94">
                  <c:v>94 år</c:v>
                </c:pt>
                <c:pt idx="95">
                  <c:v>95 år</c:v>
                </c:pt>
                <c:pt idx="96">
                  <c:v>96 år</c:v>
                </c:pt>
                <c:pt idx="97">
                  <c:v>97 år</c:v>
                </c:pt>
                <c:pt idx="98">
                  <c:v>98 år</c:v>
                </c:pt>
                <c:pt idx="99">
                  <c:v>99 år</c:v>
                </c:pt>
                <c:pt idx="100">
                  <c:v>100 år</c:v>
                </c:pt>
                <c:pt idx="101">
                  <c:v>101 år</c:v>
                </c:pt>
                <c:pt idx="102">
                  <c:v>102 år</c:v>
                </c:pt>
                <c:pt idx="103">
                  <c:v>103 år</c:v>
                </c:pt>
                <c:pt idx="104">
                  <c:v>104 år</c:v>
                </c:pt>
                <c:pt idx="105">
                  <c:v>105 år</c:v>
                </c:pt>
              </c:strCache>
            </c:strRef>
          </c:cat>
          <c:val>
            <c:numRef>
              <c:f>'201810281782231367957FOLK1A6171'!$C$113:$C$218</c:f>
              <c:numCache>
                <c:formatCode>General</c:formatCode>
                <c:ptCount val="106"/>
                <c:pt idx="0">
                  <c:v>0.68561872909698995</c:v>
                </c:pt>
                <c:pt idx="1">
                  <c:v>0.77878643096034406</c:v>
                </c:pt>
                <c:pt idx="2">
                  <c:v>0.72384137601528908</c:v>
                </c:pt>
                <c:pt idx="3">
                  <c:v>0.74773053033922598</c:v>
                </c:pt>
                <c:pt idx="4">
                  <c:v>0.77639751552795033</c:v>
                </c:pt>
                <c:pt idx="5">
                  <c:v>0.79311992355470617</c:v>
                </c:pt>
                <c:pt idx="6">
                  <c:v>0.8432871476349737</c:v>
                </c:pt>
                <c:pt idx="7">
                  <c:v>0.88150979455327283</c:v>
                </c:pt>
                <c:pt idx="8">
                  <c:v>0.94362159579550886</c:v>
                </c:pt>
                <c:pt idx="9">
                  <c:v>0.92212135690396557</c:v>
                </c:pt>
                <c:pt idx="10">
                  <c:v>0.9483994266602962</c:v>
                </c:pt>
                <c:pt idx="11">
                  <c:v>1.043956043956044</c:v>
                </c:pt>
                <c:pt idx="12">
                  <c:v>0.94601051122790258</c:v>
                </c:pt>
                <c:pt idx="13">
                  <c:v>1.0654562828475871</c:v>
                </c:pt>
                <c:pt idx="14">
                  <c:v>1.0726230291447683</c:v>
                </c:pt>
                <c:pt idx="15">
                  <c:v>0.98901098901098905</c:v>
                </c:pt>
                <c:pt idx="16">
                  <c:v>0.98662207357859533</c:v>
                </c:pt>
                <c:pt idx="17">
                  <c:v>1.0678451982799808</c:v>
                </c:pt>
                <c:pt idx="18">
                  <c:v>1.1466794075489728</c:v>
                </c:pt>
                <c:pt idx="19">
                  <c:v>1.1227902532250358</c:v>
                </c:pt>
                <c:pt idx="20">
                  <c:v>0.9483994266602962</c:v>
                </c:pt>
                <c:pt idx="21">
                  <c:v>0.83612040133779264</c:v>
                </c:pt>
                <c:pt idx="22">
                  <c:v>0.76445293836598183</c:v>
                </c:pt>
                <c:pt idx="23">
                  <c:v>0.76923076923076927</c:v>
                </c:pt>
                <c:pt idx="24">
                  <c:v>0.73100812231247014</c:v>
                </c:pt>
                <c:pt idx="25">
                  <c:v>0.78117534639273767</c:v>
                </c:pt>
                <c:pt idx="26">
                  <c:v>0.75967510750119449</c:v>
                </c:pt>
                <c:pt idx="27">
                  <c:v>0.84567606306736742</c:v>
                </c:pt>
                <c:pt idx="28">
                  <c:v>0.78834209268991873</c:v>
                </c:pt>
                <c:pt idx="29">
                  <c:v>0.80984233158146202</c:v>
                </c:pt>
                <c:pt idx="30">
                  <c:v>0.92212135690396557</c:v>
                </c:pt>
                <c:pt idx="31">
                  <c:v>0.83850931677018636</c:v>
                </c:pt>
                <c:pt idx="32">
                  <c:v>0.73100812231247014</c:v>
                </c:pt>
                <c:pt idx="33">
                  <c:v>0.81223124701385574</c:v>
                </c:pt>
                <c:pt idx="34">
                  <c:v>0.77878643096034406</c:v>
                </c:pt>
                <c:pt idx="35">
                  <c:v>0.87195413282369805</c:v>
                </c:pt>
                <c:pt idx="36">
                  <c:v>0.87912087912087911</c:v>
                </c:pt>
                <c:pt idx="37">
                  <c:v>0.87434304825609177</c:v>
                </c:pt>
                <c:pt idx="38">
                  <c:v>0.96512183468705204</c:v>
                </c:pt>
                <c:pt idx="39">
                  <c:v>0.97706641184902054</c:v>
                </c:pt>
                <c:pt idx="40">
                  <c:v>1.043956043956044</c:v>
                </c:pt>
                <c:pt idx="41">
                  <c:v>1.0296225513616819</c:v>
                </c:pt>
                <c:pt idx="42">
                  <c:v>1.1968466316292403</c:v>
                </c:pt>
                <c:pt idx="43">
                  <c:v>1.175346392737697</c:v>
                </c:pt>
                <c:pt idx="44">
                  <c:v>1.1849020544672719</c:v>
                </c:pt>
                <c:pt idx="45">
                  <c:v>1.1060678451982799</c:v>
                </c:pt>
                <c:pt idx="46">
                  <c:v>1.2685140946010511</c:v>
                </c:pt>
                <c:pt idx="47">
                  <c:v>1.3306258958432871</c:v>
                </c:pt>
                <c:pt idx="48">
                  <c:v>1.2565695174390827</c:v>
                </c:pt>
                <c:pt idx="49">
                  <c:v>1.2398471094123269</c:v>
                </c:pt>
                <c:pt idx="50">
                  <c:v>1.464405160057334</c:v>
                </c:pt>
                <c:pt idx="51">
                  <c:v>1.5480172001911132</c:v>
                </c:pt>
                <c:pt idx="52">
                  <c:v>1.6459627329192548</c:v>
                </c:pt>
                <c:pt idx="53">
                  <c:v>1.5671285236502628</c:v>
                </c:pt>
                <c:pt idx="54">
                  <c:v>1.6220735785953178</c:v>
                </c:pt>
                <c:pt idx="55">
                  <c:v>1.5551839464882944</c:v>
                </c:pt>
                <c:pt idx="56">
                  <c:v>1.6077400860009556</c:v>
                </c:pt>
                <c:pt idx="57">
                  <c:v>1.6005733397037745</c:v>
                </c:pt>
                <c:pt idx="58">
                  <c:v>1.6459627329192548</c:v>
                </c:pt>
                <c:pt idx="59">
                  <c:v>1.540850453893932</c:v>
                </c:pt>
                <c:pt idx="60">
                  <c:v>1.6937410415671286</c:v>
                </c:pt>
                <c:pt idx="61">
                  <c:v>1.7797419971333015</c:v>
                </c:pt>
                <c:pt idx="62">
                  <c:v>1.5814620162446249</c:v>
                </c:pt>
                <c:pt idx="63">
                  <c:v>1.698518872431916</c:v>
                </c:pt>
                <c:pt idx="64">
                  <c:v>1.6674629718107978</c:v>
                </c:pt>
                <c:pt idx="65">
                  <c:v>1.6459627329192548</c:v>
                </c:pt>
                <c:pt idx="66">
                  <c:v>1.6125179168657429</c:v>
                </c:pt>
                <c:pt idx="67">
                  <c:v>1.6531294792164357</c:v>
                </c:pt>
                <c:pt idx="68">
                  <c:v>1.68179646440516</c:v>
                </c:pt>
                <c:pt idx="69">
                  <c:v>1.5790731008122312</c:v>
                </c:pt>
                <c:pt idx="70">
                  <c:v>1.7319636884854277</c:v>
                </c:pt>
                <c:pt idx="71">
                  <c:v>1.8442427138079311</c:v>
                </c:pt>
                <c:pt idx="72">
                  <c:v>1.7797419971333015</c:v>
                </c:pt>
                <c:pt idx="73">
                  <c:v>1.5814620162446249</c:v>
                </c:pt>
                <c:pt idx="74">
                  <c:v>1.495461060678452</c:v>
                </c:pt>
                <c:pt idx="75">
                  <c:v>1.254180602006689</c:v>
                </c:pt>
                <c:pt idx="76">
                  <c:v>1.2159579550883899</c:v>
                </c:pt>
                <c:pt idx="77">
                  <c:v>1.0606784519827999</c:v>
                </c:pt>
                <c:pt idx="78">
                  <c:v>0.99139990444338266</c:v>
                </c:pt>
                <c:pt idx="79">
                  <c:v>0.93884376493072141</c:v>
                </c:pt>
                <c:pt idx="80">
                  <c:v>0.90062111801242239</c:v>
                </c:pt>
                <c:pt idx="81">
                  <c:v>0.72861920688007642</c:v>
                </c:pt>
                <c:pt idx="82">
                  <c:v>0.75011944577161971</c:v>
                </c:pt>
                <c:pt idx="83">
                  <c:v>0.63067367415193498</c:v>
                </c:pt>
                <c:pt idx="84">
                  <c:v>0.54706163401815577</c:v>
                </c:pt>
                <c:pt idx="85">
                  <c:v>0.52078356426182515</c:v>
                </c:pt>
                <c:pt idx="86">
                  <c:v>0.40850453893932154</c:v>
                </c:pt>
                <c:pt idx="87">
                  <c:v>0.39894887720974676</c:v>
                </c:pt>
                <c:pt idx="88">
                  <c:v>0.39655996177735309</c:v>
                </c:pt>
                <c:pt idx="89">
                  <c:v>0.29622551361681798</c:v>
                </c:pt>
                <c:pt idx="90">
                  <c:v>0.27950310559006208</c:v>
                </c:pt>
                <c:pt idx="91">
                  <c:v>0.21739130434782608</c:v>
                </c:pt>
                <c:pt idx="92">
                  <c:v>0.18394648829431437</c:v>
                </c:pt>
                <c:pt idx="93">
                  <c:v>0.1409460105112279</c:v>
                </c:pt>
                <c:pt idx="94">
                  <c:v>9.3167701863354033E-2</c:v>
                </c:pt>
                <c:pt idx="95">
                  <c:v>6.2111801242236024E-2</c:v>
                </c:pt>
                <c:pt idx="96">
                  <c:v>6.2111801242236024E-2</c:v>
                </c:pt>
                <c:pt idx="97">
                  <c:v>2.866698518872432E-2</c:v>
                </c:pt>
                <c:pt idx="98">
                  <c:v>3.1055900621118012E-2</c:v>
                </c:pt>
                <c:pt idx="99">
                  <c:v>1.6722408026755852E-2</c:v>
                </c:pt>
                <c:pt idx="100">
                  <c:v>1.1944577161968466E-2</c:v>
                </c:pt>
                <c:pt idx="101">
                  <c:v>2.3889154323936935E-3</c:v>
                </c:pt>
                <c:pt idx="102">
                  <c:v>0</c:v>
                </c:pt>
                <c:pt idx="103">
                  <c:v>2.3889154323936935E-3</c:v>
                </c:pt>
                <c:pt idx="104">
                  <c:v>0</c:v>
                </c:pt>
                <c:pt idx="105">
                  <c:v>2.3889154323936935E-3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BE-4876-9C47-48179B741A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2861392"/>
        <c:axId val="472860736"/>
      </c:barChart>
      <c:catAx>
        <c:axId val="47286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2860736"/>
        <c:crosses val="autoZero"/>
        <c:auto val="1"/>
        <c:lblAlgn val="ctr"/>
        <c:lblOffset val="100"/>
        <c:noMultiLvlLbl val="0"/>
      </c:catAx>
      <c:valAx>
        <c:axId val="472860736"/>
        <c:scaling>
          <c:orientation val="minMax"/>
          <c:max val="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>
                    <a:solidFill>
                      <a:schemeClr val="tx1"/>
                    </a:solidFill>
                  </a:rPr>
                  <a:t>Andel i % af samlet befolkning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286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da-DK" b="1" dirty="0">
                <a:solidFill>
                  <a:sysClr val="windowText" lastClr="000000"/>
                </a:solidFill>
              </a:rPr>
              <a:t>Andel af single husholdninger i hele landet 2007-2017</a:t>
            </a:r>
          </a:p>
          <a:p>
            <a:pPr>
              <a:defRPr b="1">
                <a:solidFill>
                  <a:sysClr val="windowText" lastClr="000000"/>
                </a:solidFill>
              </a:defRPr>
            </a:pPr>
            <a:r>
              <a:rPr lang="da-DK" b="1" dirty="0">
                <a:solidFill>
                  <a:sysClr val="windowText" lastClr="000000"/>
                </a:solidFill>
              </a:rPr>
              <a:t>Kilde: Eurostat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[ilc_lvph03.xls]Data!$A$12</c:f>
              <c:strCache>
                <c:ptCount val="1"/>
                <c:pt idx="0">
                  <c:v>Denmark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[ilc_lvph03.xls]Data!$B$12:$L$12</c:f>
              <c:numCache>
                <c:formatCode>#,##0.0</c:formatCode>
                <c:ptCount val="11"/>
                <c:pt idx="0">
                  <c:v>44.2</c:v>
                </c:pt>
                <c:pt idx="1">
                  <c:v>45.8</c:v>
                </c:pt>
                <c:pt idx="2">
                  <c:v>46.1</c:v>
                </c:pt>
                <c:pt idx="3">
                  <c:v>46.2</c:v>
                </c:pt>
                <c:pt idx="4">
                  <c:v>44</c:v>
                </c:pt>
                <c:pt idx="5">
                  <c:v>44.2</c:v>
                </c:pt>
                <c:pt idx="6">
                  <c:v>45.1</c:v>
                </c:pt>
                <c:pt idx="7">
                  <c:v>45.2</c:v>
                </c:pt>
                <c:pt idx="8">
                  <c:v>45.1</c:v>
                </c:pt>
                <c:pt idx="9">
                  <c:v>44.8</c:v>
                </c:pt>
                <c:pt idx="10">
                  <c:v>43.5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58-4546-B5E1-72E397F0334A}"/>
            </c:ext>
          </c:extLst>
        </c:ser>
        <c:ser>
          <c:idx val="3"/>
          <c:order val="1"/>
          <c:tx>
            <c:strRef>
              <c:f>[ilc_lvph03.xls]Data!$A$13</c:f>
              <c:strCache>
                <c:ptCount val="1"/>
                <c:pt idx="0">
                  <c:v>Estonia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[ilc_lvph03.xls]Data!$B$13:$L$13</c:f>
              <c:numCache>
                <c:formatCode>#,##0.0</c:formatCode>
                <c:ptCount val="11"/>
                <c:pt idx="0">
                  <c:v>33.700000000000003</c:v>
                </c:pt>
                <c:pt idx="1">
                  <c:v>34.4</c:v>
                </c:pt>
                <c:pt idx="2">
                  <c:v>34.1</c:v>
                </c:pt>
                <c:pt idx="3">
                  <c:v>34.5</c:v>
                </c:pt>
                <c:pt idx="4">
                  <c:v>34.9</c:v>
                </c:pt>
                <c:pt idx="5">
                  <c:v>36</c:v>
                </c:pt>
                <c:pt idx="6">
                  <c:v>35.799999999999997</c:v>
                </c:pt>
                <c:pt idx="7">
                  <c:v>36</c:v>
                </c:pt>
                <c:pt idx="8">
                  <c:v>36.299999999999997</c:v>
                </c:pt>
                <c:pt idx="9">
                  <c:v>38</c:v>
                </c:pt>
                <c:pt idx="10">
                  <c:v>39.6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58-4546-B5E1-72E397F0334A}"/>
            </c:ext>
          </c:extLst>
        </c:ser>
        <c:ser>
          <c:idx val="5"/>
          <c:order val="2"/>
          <c:tx>
            <c:strRef>
              <c:f>[ilc_lvph03.xls]Data!$A$15</c:f>
              <c:strCache>
                <c:ptCount val="1"/>
                <c:pt idx="0">
                  <c:v>Spain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[ilc_lvph03.xls]Data!$B$15:$L$15</c:f>
              <c:numCache>
                <c:formatCode>#,##0.0</c:formatCode>
                <c:ptCount val="11"/>
                <c:pt idx="0">
                  <c:v>22</c:v>
                </c:pt>
                <c:pt idx="1">
                  <c:v>22.2</c:v>
                </c:pt>
                <c:pt idx="2">
                  <c:v>22.4</c:v>
                </c:pt>
                <c:pt idx="3">
                  <c:v>22.6</c:v>
                </c:pt>
                <c:pt idx="4">
                  <c:v>22.9</c:v>
                </c:pt>
                <c:pt idx="5">
                  <c:v>23.2</c:v>
                </c:pt>
                <c:pt idx="6">
                  <c:v>23.5</c:v>
                </c:pt>
                <c:pt idx="7">
                  <c:v>24.6</c:v>
                </c:pt>
                <c:pt idx="8">
                  <c:v>25.2</c:v>
                </c:pt>
                <c:pt idx="9">
                  <c:v>25.4</c:v>
                </c:pt>
                <c:pt idx="10">
                  <c:v>25.6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58-4546-B5E1-72E397F0334A}"/>
            </c:ext>
          </c:extLst>
        </c:ser>
        <c:ser>
          <c:idx val="7"/>
          <c:order val="3"/>
          <c:tx>
            <c:strRef>
              <c:f>[ilc_lvph03.xls]Data!$A$17</c:f>
              <c:strCache>
                <c:ptCount val="1"/>
                <c:pt idx="0">
                  <c:v>Lithuania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[ilc_lvph03.xls]Data!$B$17:$L$17</c:f>
              <c:numCache>
                <c:formatCode>#,##0.0</c:formatCode>
                <c:ptCount val="11"/>
                <c:pt idx="0">
                  <c:v>27</c:v>
                </c:pt>
                <c:pt idx="1">
                  <c:v>30</c:v>
                </c:pt>
                <c:pt idx="2">
                  <c:v>30.4</c:v>
                </c:pt>
                <c:pt idx="3">
                  <c:v>32.700000000000003</c:v>
                </c:pt>
                <c:pt idx="4">
                  <c:v>34.200000000000003</c:v>
                </c:pt>
                <c:pt idx="5">
                  <c:v>35.299999999999997</c:v>
                </c:pt>
                <c:pt idx="6">
                  <c:v>36.6</c:v>
                </c:pt>
                <c:pt idx="7">
                  <c:v>36</c:v>
                </c:pt>
                <c:pt idx="8">
                  <c:v>37.700000000000003</c:v>
                </c:pt>
                <c:pt idx="9">
                  <c:v>38.700000000000003</c:v>
                </c:pt>
                <c:pt idx="10">
                  <c:v>38.6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B58-4546-B5E1-72E397F0334A}"/>
            </c:ext>
          </c:extLst>
        </c:ser>
        <c:ser>
          <c:idx val="9"/>
          <c:order val="4"/>
          <c:tx>
            <c:strRef>
              <c:f>[ilc_lvph03.xls]Data!$A$19</c:f>
              <c:strCache>
                <c:ptCount val="1"/>
                <c:pt idx="0">
                  <c:v>Portugal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[ilc_lvph03.xls]Data!$B$19:$L$19</c:f>
              <c:numCache>
                <c:formatCode>#,##0.0</c:formatCode>
                <c:ptCount val="11"/>
                <c:pt idx="0">
                  <c:v>17</c:v>
                </c:pt>
                <c:pt idx="1">
                  <c:v>17.5</c:v>
                </c:pt>
                <c:pt idx="2">
                  <c:v>17.5</c:v>
                </c:pt>
                <c:pt idx="3">
                  <c:v>17.7</c:v>
                </c:pt>
                <c:pt idx="4">
                  <c:v>19.100000000000001</c:v>
                </c:pt>
                <c:pt idx="5">
                  <c:v>19.3</c:v>
                </c:pt>
                <c:pt idx="6">
                  <c:v>20</c:v>
                </c:pt>
                <c:pt idx="7">
                  <c:v>21.4</c:v>
                </c:pt>
                <c:pt idx="8">
                  <c:v>21.8</c:v>
                </c:pt>
                <c:pt idx="9">
                  <c:v>21.8</c:v>
                </c:pt>
                <c:pt idx="10">
                  <c:v>22.4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B58-4546-B5E1-72E397F0334A}"/>
            </c:ext>
          </c:extLst>
        </c:ser>
        <c:ser>
          <c:idx val="10"/>
          <c:order val="5"/>
          <c:tx>
            <c:strRef>
              <c:f>[ilc_lvph03.xls]Data!$A$20</c:f>
              <c:strCache>
                <c:ptCount val="1"/>
                <c:pt idx="0">
                  <c:v>Romania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[ilc_lvph03.xls]Data!$B$20:$L$20</c:f>
              <c:numCache>
                <c:formatCode>#,##0.0</c:formatCode>
                <c:ptCount val="11"/>
                <c:pt idx="0">
                  <c:v>23.3</c:v>
                </c:pt>
                <c:pt idx="1">
                  <c:v>23.4</c:v>
                </c:pt>
                <c:pt idx="2">
                  <c:v>24.3</c:v>
                </c:pt>
                <c:pt idx="3">
                  <c:v>23.9</c:v>
                </c:pt>
                <c:pt idx="4">
                  <c:v>24.8</c:v>
                </c:pt>
                <c:pt idx="5">
                  <c:v>25.2</c:v>
                </c:pt>
                <c:pt idx="6">
                  <c:v>26</c:v>
                </c:pt>
                <c:pt idx="7">
                  <c:v>26.7</c:v>
                </c:pt>
                <c:pt idx="8">
                  <c:v>28</c:v>
                </c:pt>
                <c:pt idx="9">
                  <c:v>29.3</c:v>
                </c:pt>
                <c:pt idx="10">
                  <c:v>29.1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B58-4546-B5E1-72E397F0334A}"/>
            </c:ext>
          </c:extLst>
        </c:ser>
        <c:ser>
          <c:idx val="12"/>
          <c:order val="6"/>
          <c:tx>
            <c:strRef>
              <c:f>[ilc_lvph03.xls]Data!$A$22</c:f>
              <c:strCache>
                <c:ptCount val="1"/>
                <c:pt idx="0">
                  <c:v>Sweden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[ilc_lvph03.xls]Data!$B$22:$L$22</c:f>
              <c:numCache>
                <c:formatCode>#,##0.0</c:formatCode>
                <c:ptCount val="11"/>
                <c:pt idx="0">
                  <c:v>39.6</c:v>
                </c:pt>
                <c:pt idx="1">
                  <c:v>40.4</c:v>
                </c:pt>
                <c:pt idx="2">
                  <c:v>43.4</c:v>
                </c:pt>
                <c:pt idx="3">
                  <c:v>41.1</c:v>
                </c:pt>
                <c:pt idx="4">
                  <c:v>40.799999999999997</c:v>
                </c:pt>
                <c:pt idx="5">
                  <c:v>40.700000000000003</c:v>
                </c:pt>
                <c:pt idx="6">
                  <c:v>41.9</c:v>
                </c:pt>
                <c:pt idx="7">
                  <c:v>41.7</c:v>
                </c:pt>
                <c:pt idx="8">
                  <c:v>41.8</c:v>
                </c:pt>
                <c:pt idx="9">
                  <c:v>41.9</c:v>
                </c:pt>
                <c:pt idx="10">
                  <c:v>41.3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B58-4546-B5E1-72E397F0334A}"/>
            </c:ext>
          </c:extLst>
        </c:ser>
        <c:ser>
          <c:idx val="13"/>
          <c:order val="7"/>
          <c:tx>
            <c:strRef>
              <c:f>[ilc_lvph03.xls]Data!$A$23</c:f>
              <c:strCache>
                <c:ptCount val="1"/>
                <c:pt idx="0">
                  <c:v>Norway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[ilc_lvph03.xls]Data!$B$9:$L$9</c:f>
              <c:strCach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strCache>
            </c:strRef>
          </c:cat>
          <c:val>
            <c:numRef>
              <c:f>[ilc_lvph03.xls]Data!$B$23:$L$23</c:f>
              <c:numCache>
                <c:formatCode>#,##0.0</c:formatCode>
                <c:ptCount val="11"/>
                <c:pt idx="0">
                  <c:v>43.1</c:v>
                </c:pt>
                <c:pt idx="1">
                  <c:v>41</c:v>
                </c:pt>
                <c:pt idx="2">
                  <c:v>41</c:v>
                </c:pt>
                <c:pt idx="3">
                  <c:v>41.3</c:v>
                </c:pt>
                <c:pt idx="4">
                  <c:v>41.6</c:v>
                </c:pt>
                <c:pt idx="5">
                  <c:v>41.2</c:v>
                </c:pt>
                <c:pt idx="6">
                  <c:v>41.3</c:v>
                </c:pt>
                <c:pt idx="7">
                  <c:v>40.799999999999997</c:v>
                </c:pt>
                <c:pt idx="8">
                  <c:v>44.6</c:v>
                </c:pt>
                <c:pt idx="9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B58-4546-B5E1-72E397F03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0741072"/>
        <c:axId val="490745992"/>
      </c:lineChart>
      <c:catAx>
        <c:axId val="49074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90745992"/>
        <c:crosses val="autoZero"/>
        <c:auto val="1"/>
        <c:lblAlgn val="ctr"/>
        <c:lblOffset val="100"/>
        <c:noMultiLvlLbl val="0"/>
      </c:catAx>
      <c:valAx>
        <c:axId val="490745992"/>
        <c:scaling>
          <c:orientation val="minMax"/>
          <c:max val="47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1200" b="1">
                    <a:solidFill>
                      <a:schemeClr val="tx1"/>
                    </a:solidFill>
                  </a:rPr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9074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Udviklingen i andelen af enlige familier og enlige husstande i København 1986 - 2018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FAM44N!$B$13</c:f>
              <c:strCache>
                <c:ptCount val="1"/>
                <c:pt idx="0">
                  <c:v>Enlige familiers andel af alle familier i Københavns kommune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FAM44N!$C$12:$AI$12</c:f>
              <c:strCache>
                <c:ptCount val="33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</c:strCache>
            </c:strRef>
          </c:cat>
          <c:val>
            <c:numRef>
              <c:f>FAM44N!$C$13:$AI$13</c:f>
              <c:numCache>
                <c:formatCode>General</c:formatCode>
                <c:ptCount val="33"/>
                <c:pt idx="0">
                  <c:v>0.6907432028511602</c:v>
                </c:pt>
                <c:pt idx="1">
                  <c:v>0.69525281027608465</c:v>
                </c:pt>
                <c:pt idx="2">
                  <c:v>0.69723172057802407</c:v>
                </c:pt>
                <c:pt idx="3">
                  <c:v>0.70121971147875306</c:v>
                </c:pt>
                <c:pt idx="4">
                  <c:v>0.70200610611004099</c:v>
                </c:pt>
                <c:pt idx="5">
                  <c:v>0.70348735746484159</c:v>
                </c:pt>
                <c:pt idx="6">
                  <c:v>0.70351334410978783</c:v>
                </c:pt>
                <c:pt idx="7">
                  <c:v>0.70374155266194161</c:v>
                </c:pt>
                <c:pt idx="8">
                  <c:v>0.70536302109393512</c:v>
                </c:pt>
                <c:pt idx="9">
                  <c:v>0.70684972743752006</c:v>
                </c:pt>
                <c:pt idx="10">
                  <c:v>0.7068135608634365</c:v>
                </c:pt>
                <c:pt idx="11">
                  <c:v>0.70754204751730898</c:v>
                </c:pt>
                <c:pt idx="12">
                  <c:v>0.70626523288319698</c:v>
                </c:pt>
                <c:pt idx="13">
                  <c:v>0.70401920150759845</c:v>
                </c:pt>
                <c:pt idx="14">
                  <c:v>0.7007725992423256</c:v>
                </c:pt>
                <c:pt idx="15">
                  <c:v>0.69880575266092249</c:v>
                </c:pt>
                <c:pt idx="16">
                  <c:v>0.69842796339849367</c:v>
                </c:pt>
                <c:pt idx="17">
                  <c:v>0.69767471454886154</c:v>
                </c:pt>
                <c:pt idx="18">
                  <c:v>0.70129568687302268</c:v>
                </c:pt>
                <c:pt idx="19">
                  <c:v>0.70454422890859203</c:v>
                </c:pt>
                <c:pt idx="20">
                  <c:v>0.70734936049040176</c:v>
                </c:pt>
                <c:pt idx="21">
                  <c:v>0.70853072341822287</c:v>
                </c:pt>
                <c:pt idx="22">
                  <c:v>0.70751131334772033</c:v>
                </c:pt>
                <c:pt idx="23">
                  <c:v>0.70701461865971005</c:v>
                </c:pt>
                <c:pt idx="24">
                  <c:v>0.70574148193449548</c:v>
                </c:pt>
                <c:pt idx="25">
                  <c:v>0.70464639258004103</c:v>
                </c:pt>
                <c:pt idx="26">
                  <c:v>0.70158646218931786</c:v>
                </c:pt>
                <c:pt idx="27">
                  <c:v>0.70068945971114416</c:v>
                </c:pt>
                <c:pt idx="28">
                  <c:v>0.69826028467032619</c:v>
                </c:pt>
                <c:pt idx="29">
                  <c:v>0.69592620758746293</c:v>
                </c:pt>
                <c:pt idx="30">
                  <c:v>0.69353612376791307</c:v>
                </c:pt>
                <c:pt idx="31">
                  <c:v>0.6906070301411944</c:v>
                </c:pt>
                <c:pt idx="32">
                  <c:v>0.6892140403509287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DE-4AA9-ABBD-F2F908867EBC}"/>
            </c:ext>
          </c:extLst>
        </c:ser>
        <c:ser>
          <c:idx val="1"/>
          <c:order val="1"/>
          <c:tx>
            <c:strRef>
              <c:f>FAM44N!$B$14</c:f>
              <c:strCache>
                <c:ptCount val="1"/>
                <c:pt idx="0">
                  <c:v>Enlige husstandes andel af alle husstande i København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FAM44N!$C$12:$AI$12</c:f>
              <c:strCache>
                <c:ptCount val="33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</c:strCache>
            </c:strRef>
          </c:cat>
          <c:val>
            <c:numRef>
              <c:f>FAM44N!$C$14:$AI$14</c:f>
              <c:numCache>
                <c:formatCode>General</c:formatCode>
                <c:ptCount val="33"/>
                <c:pt idx="0">
                  <c:v>0.59497207699999999</c:v>
                </c:pt>
                <c:pt idx="1">
                  <c:v>0.60007987299999999</c:v>
                </c:pt>
                <c:pt idx="2">
                  <c:v>0.60209845799999995</c:v>
                </c:pt>
                <c:pt idx="3">
                  <c:v>0.60571230399999998</c:v>
                </c:pt>
                <c:pt idx="4">
                  <c:v>0.60575600699999999</c:v>
                </c:pt>
                <c:pt idx="5">
                  <c:v>0.60825396799999998</c:v>
                </c:pt>
                <c:pt idx="6">
                  <c:v>0.60960505200000004</c:v>
                </c:pt>
                <c:pt idx="7">
                  <c:v>0.60857151300000001</c:v>
                </c:pt>
                <c:pt idx="8">
                  <c:v>0.60791857599999999</c:v>
                </c:pt>
                <c:pt idx="9">
                  <c:v>0.60838845100000005</c:v>
                </c:pt>
                <c:pt idx="10">
                  <c:v>0.60789355700000003</c:v>
                </c:pt>
                <c:pt idx="11">
                  <c:v>0.60606514</c:v>
                </c:pt>
                <c:pt idx="12">
                  <c:v>0.60238564999999999</c:v>
                </c:pt>
                <c:pt idx="13">
                  <c:v>0.59812088100000005</c:v>
                </c:pt>
                <c:pt idx="14">
                  <c:v>0.59354282700000005</c:v>
                </c:pt>
                <c:pt idx="15">
                  <c:v>0.58790948700000001</c:v>
                </c:pt>
                <c:pt idx="16">
                  <c:v>0.58647362000000003</c:v>
                </c:pt>
                <c:pt idx="17">
                  <c:v>0.58372190800000001</c:v>
                </c:pt>
                <c:pt idx="18">
                  <c:v>0.58393103300000004</c:v>
                </c:pt>
                <c:pt idx="19">
                  <c:v>0.58687020099999998</c:v>
                </c:pt>
                <c:pt idx="20">
                  <c:v>0.59125813000000005</c:v>
                </c:pt>
                <c:pt idx="21">
                  <c:v>0.58939032000000002</c:v>
                </c:pt>
                <c:pt idx="22">
                  <c:v>0.58499985499999996</c:v>
                </c:pt>
                <c:pt idx="23">
                  <c:v>0.57785861400000005</c:v>
                </c:pt>
                <c:pt idx="24">
                  <c:v>0.56629824399999995</c:v>
                </c:pt>
                <c:pt idx="25">
                  <c:v>0.55752259599999998</c:v>
                </c:pt>
                <c:pt idx="26">
                  <c:v>0.54649658999999995</c:v>
                </c:pt>
                <c:pt idx="27">
                  <c:v>0.53812556700000003</c:v>
                </c:pt>
                <c:pt idx="28">
                  <c:v>0.52807622600000004</c:v>
                </c:pt>
                <c:pt idx="29">
                  <c:v>0.52098864300000003</c:v>
                </c:pt>
                <c:pt idx="30">
                  <c:v>0.51268238399999999</c:v>
                </c:pt>
                <c:pt idx="31">
                  <c:v>0.50574794099999998</c:v>
                </c:pt>
                <c:pt idx="32">
                  <c:v>0.501787922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DE-4AA9-ABBD-F2F908867E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5176880"/>
        <c:axId val="475173744"/>
      </c:lineChart>
      <c:catAx>
        <c:axId val="47517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5173744"/>
        <c:crosses val="autoZero"/>
        <c:auto val="1"/>
        <c:lblAlgn val="ctr"/>
        <c:lblOffset val="100"/>
        <c:noMultiLvlLbl val="0"/>
      </c:catAx>
      <c:valAx>
        <c:axId val="475173744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 sz="1400" b="1">
                    <a:solidFill>
                      <a:schemeClr val="tx1"/>
                    </a:solidFill>
                  </a:rPr>
                  <a:t>Decimalbrøk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7517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00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DE705-FF28-4215-8C9F-CB9EA0EDB93C}" type="datetimeFigureOut">
              <a:rPr lang="da-DK" smtClean="0"/>
              <a:t>06-01-2019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17EE-8582-4F35-8C2E-B118B610845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072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C17EE-8582-4F35-8C2E-B118B610845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70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C17EE-8582-4F35-8C2E-B118B6108457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226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91023"/>
            <a:ext cx="7772400" cy="147002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3D484E"/>
                </a:solidFill>
                <a:latin typeface="+mj-lt"/>
              </a:defRPr>
            </a:lvl1pPr>
          </a:lstStyle>
          <a:p>
            <a:r>
              <a:rPr lang="en-US" dirty="0"/>
              <a:t>TITEL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2467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D484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ctangle 11"/>
          <p:cNvSpPr/>
          <p:nvPr userDrawn="1"/>
        </p:nvSpPr>
        <p:spPr>
          <a:xfrm>
            <a:off x="89756" y="1196752"/>
            <a:ext cx="216024" cy="223757"/>
          </a:xfrm>
          <a:prstGeom prst="rect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Oval 12"/>
          <p:cNvSpPr/>
          <p:nvPr userDrawn="1"/>
        </p:nvSpPr>
        <p:spPr>
          <a:xfrm>
            <a:off x="89756" y="1196752"/>
            <a:ext cx="432048" cy="447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445581" y="116632"/>
            <a:ext cx="19661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400" b="0" spc="100" baseline="0" dirty="0">
                <a:solidFill>
                  <a:schemeClr val="bg1"/>
                </a:solidFill>
                <a:latin typeface="BlockGothicRR DemiExtraCond" panose="00000400000000000000" pitchFamily="2" charset="0"/>
              </a:rPr>
              <a:t>BOLIGØKONOMISK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445581" y="474144"/>
            <a:ext cx="154715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400" spc="200" baseline="0" dirty="0">
                <a:solidFill>
                  <a:schemeClr val="bg1"/>
                </a:solidFill>
                <a:latin typeface="BlockGothicRR DemiExtraCond" panose="00000400000000000000" pitchFamily="2" charset="0"/>
              </a:rPr>
              <a:t>V</a:t>
            </a:r>
            <a:r>
              <a:rPr lang="da-DK" sz="3400" spc="100" baseline="0" dirty="0">
                <a:solidFill>
                  <a:schemeClr val="bg1"/>
                </a:solidFill>
                <a:latin typeface="BlockGothicRR DemiExtraCond" panose="00000400000000000000" pitchFamily="2" charset="0"/>
              </a:rPr>
              <a:t>IDENCENTER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619" y="6498892"/>
            <a:ext cx="381588" cy="2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01356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246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795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795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198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2969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110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535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9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09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76256" y="13045"/>
            <a:ext cx="2133600" cy="365125"/>
          </a:xfrm>
          <a:prstGeom prst="rect">
            <a:avLst/>
          </a:prstGeom>
        </p:spPr>
        <p:txBody>
          <a:bodyPr/>
          <a:lstStyle/>
          <a:p>
            <a:fld id="{A44B0045-4A0D-492E-BD81-D78970D6A33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991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5FAA09-9A72-49B7-B267-523AF1C4D8A5}" type="datetimeFigureOut">
              <a:rPr lang="da-DK" smtClean="0"/>
              <a:t>06-01-2019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959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5FAA09-9A72-49B7-B267-523AF1C4D8A5}" type="datetimeFigureOut">
              <a:rPr lang="da-DK" smtClean="0"/>
              <a:t>06-01-2019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876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7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620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1825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22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0972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2190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76466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830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8335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89756" cy="6858000"/>
          </a:xfrm>
          <a:prstGeom prst="rect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/>
          <p:cNvSpPr/>
          <p:nvPr/>
        </p:nvSpPr>
        <p:spPr>
          <a:xfrm>
            <a:off x="89756" y="0"/>
            <a:ext cx="9054243" cy="101166"/>
          </a:xfrm>
          <a:prstGeom prst="rect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ctangle 9"/>
          <p:cNvSpPr/>
          <p:nvPr/>
        </p:nvSpPr>
        <p:spPr>
          <a:xfrm>
            <a:off x="88704" y="101166"/>
            <a:ext cx="216024" cy="223757"/>
          </a:xfrm>
          <a:prstGeom prst="rect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Oval 8"/>
          <p:cNvSpPr/>
          <p:nvPr/>
        </p:nvSpPr>
        <p:spPr>
          <a:xfrm>
            <a:off x="88704" y="101166"/>
            <a:ext cx="432048" cy="44751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0"/>
          <p:cNvSpPr/>
          <p:nvPr/>
        </p:nvSpPr>
        <p:spPr>
          <a:xfrm>
            <a:off x="8748464" y="101166"/>
            <a:ext cx="395536" cy="303498"/>
          </a:xfrm>
          <a:prstGeom prst="rect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Oval 11"/>
          <p:cNvSpPr/>
          <p:nvPr/>
        </p:nvSpPr>
        <p:spPr>
          <a:xfrm>
            <a:off x="8532440" y="-42850"/>
            <a:ext cx="432048" cy="447514"/>
          </a:xfrm>
          <a:prstGeom prst="ellipse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Rectangle 12"/>
          <p:cNvSpPr/>
          <p:nvPr/>
        </p:nvSpPr>
        <p:spPr>
          <a:xfrm>
            <a:off x="8532440" y="-1"/>
            <a:ext cx="288032" cy="195609"/>
          </a:xfrm>
          <a:prstGeom prst="rect">
            <a:avLst/>
          </a:prstGeom>
          <a:solidFill>
            <a:srgbClr val="3D4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Box 13"/>
          <p:cNvSpPr txBox="1"/>
          <p:nvPr/>
        </p:nvSpPr>
        <p:spPr>
          <a:xfrm>
            <a:off x="8676456" y="4554"/>
            <a:ext cx="365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B1A88FB-6B75-423D-90BE-59159DA63FF3}" type="slidenum">
              <a:rPr lang="da-DK" sz="2000" smtClean="0">
                <a:solidFill>
                  <a:schemeClr val="accent6"/>
                </a:solidFill>
                <a:latin typeface="BlockGothicRR DemiExtraCond" panose="00000400000000000000" pitchFamily="2" charset="0"/>
              </a:rPr>
              <a:t>‹nr.›</a:t>
            </a:fld>
            <a:endParaRPr lang="da-DK" sz="2000" dirty="0">
              <a:solidFill>
                <a:schemeClr val="accent6"/>
              </a:solidFill>
              <a:latin typeface="BlockGothicRR DemiExtraCon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7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3D484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3D484E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3D484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3D484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D484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D484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vc.d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ikbanken.dk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istikbanken.dk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738" y="2392284"/>
            <a:ext cx="8280920" cy="1470025"/>
          </a:xfrm>
        </p:spPr>
        <p:txBody>
          <a:bodyPr>
            <a:normAutofit/>
          </a:bodyPr>
          <a:lstStyle/>
          <a:p>
            <a:br>
              <a:rPr lang="da-DK" dirty="0"/>
            </a:br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6953617" y="539548"/>
            <a:ext cx="21732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3400" spc="100" baseline="0" dirty="0">
                <a:solidFill>
                  <a:schemeClr val="bg1">
                    <a:lumMod val="65000"/>
                  </a:schemeClr>
                </a:solidFill>
                <a:latin typeface="BlockGothicRR DemiExtraCond" panose="00000400000000000000" pitchFamily="2" charset="0"/>
              </a:rPr>
              <a:t>Aarhus</a:t>
            </a:r>
            <a:r>
              <a:rPr lang="da-DK" sz="3400" spc="100" baseline="0" dirty="0">
                <a:solidFill>
                  <a:schemeClr val="accent6"/>
                </a:solidFill>
                <a:latin typeface="BlockGothicRR DemiExtraCond" panose="00000400000000000000" pitchFamily="2" charset="0"/>
              </a:rPr>
              <a:t>|10.01. 2019 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1391675" y="1719846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sz="2400" dirty="0"/>
          </a:p>
          <a:p>
            <a:endParaRPr lang="da-DK" sz="2400" b="1" dirty="0"/>
          </a:p>
          <a:p>
            <a:endParaRPr lang="da-DK" sz="2400" b="1" dirty="0"/>
          </a:p>
          <a:p>
            <a:endParaRPr lang="da-DK" sz="2400" b="1" dirty="0"/>
          </a:p>
        </p:txBody>
      </p:sp>
      <p:sp>
        <p:nvSpPr>
          <p:cNvPr id="5" name="Tekstfelt 4"/>
          <p:cNvSpPr txBox="1"/>
          <p:nvPr/>
        </p:nvSpPr>
        <p:spPr>
          <a:xfrm>
            <a:off x="453738" y="2244664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/>
              <a:t>                  </a:t>
            </a:r>
            <a:endParaRPr lang="da-DK" sz="2000" b="1" i="1" dirty="0"/>
          </a:p>
        </p:txBody>
      </p:sp>
      <p:sp>
        <p:nvSpPr>
          <p:cNvPr id="8" name="Tekstfelt 7"/>
          <p:cNvSpPr txBox="1"/>
          <p:nvPr/>
        </p:nvSpPr>
        <p:spPr>
          <a:xfrm>
            <a:off x="1043608" y="2243488"/>
            <a:ext cx="6453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/>
              <a:t>                  Demografi og boligmarked  </a:t>
            </a:r>
          </a:p>
          <a:p>
            <a:r>
              <a:rPr lang="da-DK" sz="2400" b="1" dirty="0"/>
              <a:t>                                                          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75733" y="3098198"/>
            <a:ext cx="393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                 </a:t>
            </a:r>
            <a:r>
              <a:rPr lang="da-DK" b="1" dirty="0"/>
              <a:t>v/ Curt Liliegreen</a:t>
            </a:r>
          </a:p>
          <a:p>
            <a:r>
              <a:rPr lang="da-DK" b="1" dirty="0"/>
              <a:t>    Boligøkonomisk Videncenter 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3635896" y="3976202"/>
            <a:ext cx="1623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hlinkClick r:id="rId3"/>
              </a:rPr>
              <a:t>www.bvc.dk</a:t>
            </a:r>
            <a:r>
              <a:rPr lang="da-DK" dirty="0"/>
              <a:t>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4B9EC02-9BD3-47D2-9C0B-2860306DE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5301208"/>
            <a:ext cx="3579002" cy="695325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2567C65-EE76-4930-AF66-8A8B6BDCC247}"/>
              </a:ext>
            </a:extLst>
          </p:cNvPr>
          <p:cNvSpPr txBox="1"/>
          <p:nvPr/>
        </p:nvSpPr>
        <p:spPr>
          <a:xfrm>
            <a:off x="2627784" y="5464204"/>
            <a:ext cx="154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Følg mig på </a:t>
            </a:r>
          </a:p>
        </p:txBody>
      </p:sp>
    </p:spTree>
    <p:extLst>
      <p:ext uri="{BB962C8B-B14F-4D97-AF65-F5344CB8AC3E}">
        <p14:creationId xmlns:p14="http://schemas.microsoft.com/office/powerpoint/2010/main" val="997113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59374B4-C9C7-4F44-B919-F88ABBF7E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28800"/>
            <a:ext cx="8324850" cy="484822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B471F55-67F0-4D17-BC89-B5A210DDCBC1}"/>
              </a:ext>
            </a:extLst>
          </p:cNvPr>
          <p:cNvSpPr txBox="1"/>
          <p:nvPr/>
        </p:nvSpPr>
        <p:spPr>
          <a:xfrm>
            <a:off x="440669" y="476672"/>
            <a:ext cx="8048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Difference in house </a:t>
            </a:r>
            <a:r>
              <a:rPr lang="da-DK" b="1" dirty="0" err="1"/>
              <a:t>prices</a:t>
            </a:r>
            <a:r>
              <a:rPr lang="da-DK" b="1" dirty="0"/>
              <a:t> per </a:t>
            </a:r>
            <a:r>
              <a:rPr lang="da-DK" b="1" dirty="0" err="1"/>
              <a:t>square</a:t>
            </a:r>
            <a:r>
              <a:rPr lang="da-DK" b="1" dirty="0"/>
              <a:t> meter </a:t>
            </a:r>
            <a:r>
              <a:rPr lang="da-DK" b="1" dirty="0" err="1"/>
              <a:t>between</a:t>
            </a:r>
            <a:r>
              <a:rPr lang="da-DK" b="1" dirty="0"/>
              <a:t> Copenhagen</a:t>
            </a:r>
          </a:p>
          <a:p>
            <a:r>
              <a:rPr lang="da-DK" b="1" dirty="0"/>
              <a:t>( </a:t>
            </a:r>
            <a:r>
              <a:rPr lang="da-DK" b="1" dirty="0" err="1"/>
              <a:t>defined</a:t>
            </a:r>
            <a:r>
              <a:rPr lang="da-DK" b="1" dirty="0"/>
              <a:t> as 100 in </a:t>
            </a:r>
            <a:r>
              <a:rPr lang="da-DK" b="1" dirty="0" err="1"/>
              <a:t>every</a:t>
            </a:r>
            <a:r>
              <a:rPr lang="da-DK" b="1" dirty="0"/>
              <a:t> </a:t>
            </a:r>
            <a:r>
              <a:rPr lang="da-DK" b="1" dirty="0" err="1"/>
              <a:t>year</a:t>
            </a:r>
            <a:r>
              <a:rPr lang="da-DK" b="1" dirty="0"/>
              <a:t>) and major </a:t>
            </a:r>
            <a:r>
              <a:rPr lang="da-DK" b="1" dirty="0" err="1"/>
              <a:t>cities</a:t>
            </a:r>
            <a:r>
              <a:rPr lang="da-DK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673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6A7B987-E7A3-4350-BD6C-3C922BFE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14337"/>
            <a:ext cx="7319116" cy="584366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E7A9A8D-95A7-4490-A6E6-8521DF6D0462}"/>
              </a:ext>
            </a:extLst>
          </p:cNvPr>
          <p:cNvSpPr txBox="1"/>
          <p:nvPr/>
        </p:nvSpPr>
        <p:spPr>
          <a:xfrm>
            <a:off x="1019435" y="404664"/>
            <a:ext cx="765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Relative </a:t>
            </a:r>
            <a:r>
              <a:rPr lang="da-DK" b="1" dirty="0" err="1"/>
              <a:t>prices</a:t>
            </a:r>
            <a:r>
              <a:rPr lang="da-DK" b="1" dirty="0"/>
              <a:t> </a:t>
            </a:r>
            <a:r>
              <a:rPr lang="da-DK" b="1" dirty="0" err="1"/>
              <a:t>between</a:t>
            </a:r>
            <a:r>
              <a:rPr lang="da-DK" b="1" dirty="0"/>
              <a:t> </a:t>
            </a:r>
            <a:r>
              <a:rPr lang="da-DK" b="1" dirty="0" err="1"/>
              <a:t>greater</a:t>
            </a:r>
            <a:r>
              <a:rPr lang="da-DK" b="1" dirty="0"/>
              <a:t> London and major urban </a:t>
            </a:r>
            <a:r>
              <a:rPr lang="da-DK" b="1" dirty="0" err="1"/>
              <a:t>areas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2129307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561D963-4A82-4054-9032-5D79006C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548680"/>
            <a:ext cx="6844596" cy="57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7BF66A3-E4BC-4A2F-86D5-0370A1A6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60648"/>
            <a:ext cx="5688632" cy="65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46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DE17899-0D88-464B-A75A-0338D1E42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36712"/>
            <a:ext cx="8676456" cy="4264372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A1C03F2-A2CF-4DA4-B426-5F285C1F9810}"/>
              </a:ext>
            </a:extLst>
          </p:cNvPr>
          <p:cNvSpPr txBox="1"/>
          <p:nvPr/>
        </p:nvSpPr>
        <p:spPr>
          <a:xfrm>
            <a:off x="1259632" y="5877272"/>
            <a:ext cx="7464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Kilde: Danmarks Statistik, Analyse, ”Indbyggere og jobs samles i </a:t>
            </a:r>
          </a:p>
          <a:p>
            <a:r>
              <a:rPr lang="da-DK" dirty="0"/>
              <a:t>byerne” juni 2018</a:t>
            </a:r>
          </a:p>
        </p:txBody>
      </p:sp>
    </p:spTree>
    <p:extLst>
      <p:ext uri="{BB962C8B-B14F-4D97-AF65-F5344CB8AC3E}">
        <p14:creationId xmlns:p14="http://schemas.microsoft.com/office/powerpoint/2010/main" val="1776274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460F483-C3F6-425B-AB2B-15CE67AB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7602899" cy="639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73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0923948"/>
              </p:ext>
            </p:extLst>
          </p:nvPr>
        </p:nvGraphicFramePr>
        <p:xfrm>
          <a:off x="909319" y="332656"/>
          <a:ext cx="732536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184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93063"/>
            <a:ext cx="7488832" cy="556135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2563869" y="6436578"/>
            <a:ext cx="354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b="1" dirty="0"/>
              <a:t>Kilde: </a:t>
            </a:r>
            <a:r>
              <a:rPr lang="da-DK" sz="1200" b="1" dirty="0">
                <a:hlinkClick r:id="rId3"/>
              </a:rPr>
              <a:t>www.statistikbanken.dk</a:t>
            </a:r>
            <a:r>
              <a:rPr lang="da-DK" sz="1200" b="1" dirty="0"/>
              <a:t>, tabel FLY66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C715E298-E82A-4693-AAFB-2CF8A57FD2EF}"/>
              </a:ext>
            </a:extLst>
          </p:cNvPr>
          <p:cNvSpPr txBox="1"/>
          <p:nvPr/>
        </p:nvSpPr>
        <p:spPr>
          <a:xfrm>
            <a:off x="755576" y="201871"/>
            <a:ext cx="7595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err="1"/>
              <a:t>Internal</a:t>
            </a:r>
            <a:r>
              <a:rPr lang="da-DK" sz="2000" b="1" dirty="0"/>
              <a:t> net migration to and from Copenhagen in 2017 </a:t>
            </a:r>
          </a:p>
        </p:txBody>
      </p:sp>
    </p:spTree>
    <p:extLst>
      <p:ext uri="{BB962C8B-B14F-4D97-AF65-F5344CB8AC3E}">
        <p14:creationId xmlns:p14="http://schemas.microsoft.com/office/powerpoint/2010/main" val="370646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104762"/>
              </p:ext>
            </p:extLst>
          </p:nvPr>
        </p:nvGraphicFramePr>
        <p:xfrm>
          <a:off x="395535" y="548680"/>
          <a:ext cx="8568953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390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1C5DEC-DA22-405A-ADA1-9720D87C4C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555591"/>
              </p:ext>
            </p:extLst>
          </p:nvPr>
        </p:nvGraphicFramePr>
        <p:xfrm>
          <a:off x="467544" y="404664"/>
          <a:ext cx="7992887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6643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070D988-67AB-4769-A1EE-643AF6823E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6095161"/>
              </p:ext>
            </p:extLst>
          </p:nvPr>
        </p:nvGraphicFramePr>
        <p:xfrm>
          <a:off x="683568" y="1196752"/>
          <a:ext cx="8053949" cy="5483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felt 3">
            <a:extLst>
              <a:ext uri="{FF2B5EF4-FFF2-40B4-BE49-F238E27FC236}">
                <a16:creationId xmlns:a16="http://schemas.microsoft.com/office/drawing/2014/main" id="{F53D0EDF-8022-43DB-9BF5-D1FE51AA8726}"/>
              </a:ext>
            </a:extLst>
          </p:cNvPr>
          <p:cNvSpPr txBox="1"/>
          <p:nvPr/>
        </p:nvSpPr>
        <p:spPr>
          <a:xfrm>
            <a:off x="704115" y="476672"/>
            <a:ext cx="81419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Ændring i vor beskæftigelse har øget presset på de store byer </a:t>
            </a:r>
          </a:p>
          <a:p>
            <a:r>
              <a:rPr lang="da-DK" dirty="0"/>
              <a:t>                    Kilde: </a:t>
            </a:r>
            <a:r>
              <a:rPr lang="da-DK" dirty="0">
                <a:hlinkClick r:id="rId3"/>
              </a:rPr>
              <a:t>www.statistikbanken.dk</a:t>
            </a:r>
            <a:r>
              <a:rPr lang="da-DK" dirty="0"/>
              <a:t>, tabel NABB119 </a:t>
            </a:r>
          </a:p>
        </p:txBody>
      </p:sp>
    </p:spTree>
    <p:extLst>
      <p:ext uri="{BB962C8B-B14F-4D97-AF65-F5344CB8AC3E}">
        <p14:creationId xmlns:p14="http://schemas.microsoft.com/office/powerpoint/2010/main" val="122109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4245919" cy="4293096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611560" y="620688"/>
            <a:ext cx="8652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/>
              <a:t>Average age in 2013    </a:t>
            </a:r>
            <a:r>
              <a:rPr lang="da-DK" sz="2000" b="1" dirty="0" err="1"/>
              <a:t>Increase</a:t>
            </a:r>
            <a:r>
              <a:rPr lang="da-DK" sz="2000" b="1" dirty="0"/>
              <a:t> in average age from 2013 to 2040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439" y="1448780"/>
            <a:ext cx="4194561" cy="422108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395536" y="6163488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/>
              <a:t>http://www.bvc.dk/SiteCollectionDocuments/Analyser/kommuneanalyser/SammenfatningFokuskommuner_DREAM_20170602.pdf</a:t>
            </a:r>
          </a:p>
        </p:txBody>
      </p:sp>
    </p:spTree>
    <p:extLst>
      <p:ext uri="{BB962C8B-B14F-4D97-AF65-F5344CB8AC3E}">
        <p14:creationId xmlns:p14="http://schemas.microsoft.com/office/powerpoint/2010/main" val="2293358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12776"/>
            <a:ext cx="4120170" cy="406902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484784"/>
            <a:ext cx="3997020" cy="3997020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776670" y="764704"/>
            <a:ext cx="8655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/>
              <a:t>Andel enlige 2013              Ændring i procentpoint 2013 til 2040 </a:t>
            </a:r>
          </a:p>
        </p:txBody>
      </p:sp>
      <p:sp>
        <p:nvSpPr>
          <p:cNvPr id="7" name="Rektangel 6"/>
          <p:cNvSpPr/>
          <p:nvPr/>
        </p:nvSpPr>
        <p:spPr>
          <a:xfrm>
            <a:off x="441677" y="594928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/>
              <a:t>http://www.bvc.dk/SiteCollectionDocuments/Analyser/kommuneanalyser/SammenfatningFokuskommuner_DREAM_20170602.pdf</a:t>
            </a:r>
          </a:p>
        </p:txBody>
      </p:sp>
    </p:spTree>
    <p:extLst>
      <p:ext uri="{BB962C8B-B14F-4D97-AF65-F5344CB8AC3E}">
        <p14:creationId xmlns:p14="http://schemas.microsoft.com/office/powerpoint/2010/main" val="2452521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C2D3027-EE99-4FC3-B79C-45D5B29C3E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256776"/>
              </p:ext>
            </p:extLst>
          </p:nvPr>
        </p:nvGraphicFramePr>
        <p:xfrm>
          <a:off x="899592" y="332656"/>
          <a:ext cx="7128792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5392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5887960"/>
              </p:ext>
            </p:extLst>
          </p:nvPr>
        </p:nvGraphicFramePr>
        <p:xfrm>
          <a:off x="619125" y="541564"/>
          <a:ext cx="7905750" cy="5774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7313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D8C255-EB20-48D8-A08F-8CEF68C9D4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336975"/>
              </p:ext>
            </p:extLst>
          </p:nvPr>
        </p:nvGraphicFramePr>
        <p:xfrm>
          <a:off x="395536" y="769925"/>
          <a:ext cx="8424936" cy="582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42098816-A202-4C8D-AC92-55D48796B4B5}"/>
              </a:ext>
            </a:extLst>
          </p:cNvPr>
          <p:cNvSpPr txBox="1"/>
          <p:nvPr/>
        </p:nvSpPr>
        <p:spPr>
          <a:xfrm>
            <a:off x="2267744" y="188640"/>
            <a:ext cx="453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/>
              <a:t>København mangler små boliger </a:t>
            </a:r>
          </a:p>
        </p:txBody>
      </p:sp>
    </p:spTree>
    <p:extLst>
      <p:ext uri="{BB962C8B-B14F-4D97-AF65-F5344CB8AC3E}">
        <p14:creationId xmlns:p14="http://schemas.microsoft.com/office/powerpoint/2010/main" val="1852219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AE82C765-1446-476D-98F1-FB218251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20688"/>
            <a:ext cx="8100392" cy="56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0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13980A4-FC66-4122-9F06-9ABC2FC0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59" y="692695"/>
            <a:ext cx="8359613" cy="599573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2AC2BC9-A111-4DB4-8753-737E87AD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4869160"/>
            <a:ext cx="2566988" cy="1819275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03344C3-8303-48BE-B476-DD0A1F5253DC}"/>
              </a:ext>
            </a:extLst>
          </p:cNvPr>
          <p:cNvSpPr txBox="1"/>
          <p:nvPr/>
        </p:nvSpPr>
        <p:spPr>
          <a:xfrm>
            <a:off x="2411760" y="260648"/>
            <a:ext cx="3951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Et samfund delt op på etnicitet </a:t>
            </a:r>
          </a:p>
        </p:txBody>
      </p:sp>
    </p:spTree>
    <p:extLst>
      <p:ext uri="{BB962C8B-B14F-4D97-AF65-F5344CB8AC3E}">
        <p14:creationId xmlns:p14="http://schemas.microsoft.com/office/powerpoint/2010/main" val="626099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62E8A6B-262E-42D4-A972-DF5E4C4E3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90949"/>
            <a:ext cx="3240360" cy="313329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455FC795-9073-4454-9FF1-04BA2FCD6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485" y="260647"/>
            <a:ext cx="3235850" cy="3163593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FEC7AF92-E6E4-4740-913D-1A15FB1B0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621313"/>
            <a:ext cx="3240360" cy="317486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9A4391E9-45B6-4C05-8C87-BFF6D6BB4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568" y="3621313"/>
            <a:ext cx="3095767" cy="30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074A4BF-AD75-4261-82C2-FA6C68D72A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597493"/>
              </p:ext>
            </p:extLst>
          </p:nvPr>
        </p:nvGraphicFramePr>
        <p:xfrm>
          <a:off x="467544" y="476672"/>
          <a:ext cx="8208912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222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C69B696-6C03-4E22-99D0-A703B5C628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054055"/>
              </p:ext>
            </p:extLst>
          </p:nvPr>
        </p:nvGraphicFramePr>
        <p:xfrm>
          <a:off x="467544" y="332656"/>
          <a:ext cx="7992887" cy="6120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7524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3F9C230-D03A-43A4-AE4D-3B03CFA8E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140181"/>
              </p:ext>
            </p:extLst>
          </p:nvPr>
        </p:nvGraphicFramePr>
        <p:xfrm>
          <a:off x="467544" y="260648"/>
          <a:ext cx="7776863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339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548680"/>
            <a:ext cx="5149086" cy="5161288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123728" y="260648"/>
            <a:ext cx="437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/>
              <a:t>Befolkningstilvækst 2013 – 2040 i % </a:t>
            </a:r>
          </a:p>
        </p:txBody>
      </p:sp>
      <p:sp>
        <p:nvSpPr>
          <p:cNvPr id="4" name="Rektangel 3"/>
          <p:cNvSpPr/>
          <p:nvPr/>
        </p:nvSpPr>
        <p:spPr>
          <a:xfrm>
            <a:off x="467544" y="6165304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/>
              <a:t>http://www.bvc.dk/SiteCollectionDocuments/Analyser/kommuneanalyser/SammenfatningFokuskommuner_DREAM_20170602.pdf</a:t>
            </a:r>
          </a:p>
        </p:txBody>
      </p:sp>
    </p:spTree>
    <p:extLst>
      <p:ext uri="{BB962C8B-B14F-4D97-AF65-F5344CB8AC3E}">
        <p14:creationId xmlns:p14="http://schemas.microsoft.com/office/powerpoint/2010/main" val="204691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617FD10-B466-4E62-8DAC-4DF6267C2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8640"/>
            <a:ext cx="6263044" cy="4972641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45ED6B91-6D78-4FBA-B9BE-DFEB186AD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37" y="5517232"/>
            <a:ext cx="6444208" cy="12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880C9B4-0190-47A5-A65E-BD637A6EC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2656"/>
            <a:ext cx="5782215" cy="6215571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F18E7E49-DFF0-4046-BA78-29C453BBA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653136"/>
            <a:ext cx="8136904" cy="207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8065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">
  <a:themeElements>
    <a:clrScheme name="Custom 1">
      <a:dk1>
        <a:srgbClr val="3D484E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ecilia LT Std Roman"/>
        <a:ea typeface=""/>
        <a:cs typeface=""/>
      </a:majorFont>
      <a:minorFont>
        <a:latin typeface="Caecilia LT Std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4343</TotalTime>
  <Words>355</Words>
  <Application>Microsoft Office PowerPoint</Application>
  <PresentationFormat>Skærmshow (4:3)</PresentationFormat>
  <Paragraphs>48</Paragraphs>
  <Slides>26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1" baseType="lpstr">
      <vt:lpstr>Caecilia LT Std Roman</vt:lpstr>
      <vt:lpstr>Arial</vt:lpstr>
      <vt:lpstr>BlockGothicRR DemiExtraCond</vt:lpstr>
      <vt:lpstr>Calibri</vt:lpstr>
      <vt:lpstr>Powerpoint</vt:lpstr>
      <vt:lpstr>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Realdania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PRESENTATIONENS TITEL</dc:title>
  <dc:creator>Michael Harboe Møller</dc:creator>
  <cp:lastModifiedBy>Curt Liliegreen</cp:lastModifiedBy>
  <cp:revision>476</cp:revision>
  <cp:lastPrinted>2018-02-26T12:59:19Z</cp:lastPrinted>
  <dcterms:created xsi:type="dcterms:W3CDTF">2013-07-31T17:09:35Z</dcterms:created>
  <dcterms:modified xsi:type="dcterms:W3CDTF">2019-01-06T16:15:49Z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1160229670</vt:i4>
  </property>
  <property fmtid="{D5CDD505-2E9C-101B-9397-08002B2CF9AE}" pid="3" name="_NewReviewCycle">
    <vt:lpwstr/>
  </property>
  <property fmtid="{D5CDD505-2E9C-101B-9397-08002B2CF9AE}" pid="4" name="_EmailSubject">
    <vt:lpwstr>Danske Byggeøkonomer - foredrag i Aarhus </vt:lpwstr>
  </property>
  <property fmtid="{D5CDD505-2E9C-101B-9397-08002B2CF9AE}" pid="5" name="_AuthorEmail">
    <vt:lpwstr>cli@bvc.dk</vt:lpwstr>
  </property>
  <property fmtid="{D5CDD505-2E9C-101B-9397-08002B2CF9AE}" pid="6" name="_AuthorEmailDisplayName">
    <vt:lpwstr>Curt Liliegreen</vt:lpwstr>
  </property>
  <property fmtid="{D5CDD505-2E9C-101B-9397-08002B2CF9AE}" pid="7" name="_PreviousAdHocReviewCycleID">
    <vt:i4>1615456524</vt:i4>
  </property>
</Properties>
</file>